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97" r:id="rId3"/>
    <p:sldId id="276" r:id="rId4"/>
    <p:sldId id="277" r:id="rId5"/>
    <p:sldId id="317" r:id="rId6"/>
    <p:sldId id="279" r:id="rId7"/>
    <p:sldId id="298" r:id="rId8"/>
    <p:sldId id="280" r:id="rId9"/>
    <p:sldId id="299" r:id="rId10"/>
    <p:sldId id="301" r:id="rId11"/>
    <p:sldId id="300" r:id="rId12"/>
    <p:sldId id="307" r:id="rId13"/>
    <p:sldId id="315" r:id="rId14"/>
    <p:sldId id="306" r:id="rId15"/>
    <p:sldId id="309" r:id="rId16"/>
    <p:sldId id="308" r:id="rId17"/>
    <p:sldId id="310" r:id="rId18"/>
    <p:sldId id="283" r:id="rId19"/>
    <p:sldId id="296" r:id="rId20"/>
    <p:sldId id="281" r:id="rId21"/>
    <p:sldId id="282" r:id="rId22"/>
    <p:sldId id="318" r:id="rId23"/>
    <p:sldId id="284" r:id="rId24"/>
    <p:sldId id="285" r:id="rId25"/>
    <p:sldId id="286" r:id="rId26"/>
    <p:sldId id="287" r:id="rId27"/>
    <p:sldId id="264" r:id="rId28"/>
    <p:sldId id="268" r:id="rId29"/>
    <p:sldId id="259" r:id="rId30"/>
    <p:sldId id="260" r:id="rId31"/>
    <p:sldId id="261" r:id="rId32"/>
    <p:sldId id="265" r:id="rId33"/>
    <p:sldId id="266" r:id="rId34"/>
    <p:sldId id="267" r:id="rId35"/>
    <p:sldId id="319" r:id="rId36"/>
    <p:sldId id="322" r:id="rId37"/>
    <p:sldId id="288" r:id="rId38"/>
    <p:sldId id="290" r:id="rId39"/>
    <p:sldId id="291" r:id="rId40"/>
    <p:sldId id="257" r:id="rId41"/>
    <p:sldId id="320" r:id="rId42"/>
    <p:sldId id="278" r:id="rId43"/>
    <p:sldId id="262" r:id="rId44"/>
    <p:sldId id="321" r:id="rId45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Estilo claro 2 - Énfasis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91" autoAdjust="0"/>
    <p:restoredTop sz="94694" autoAdjust="0"/>
  </p:normalViewPr>
  <p:slideViewPr>
    <p:cSldViewPr snapToGrid="0" snapToObjects="1">
      <p:cViewPr varScale="1">
        <p:scale>
          <a:sx n="121" d="100"/>
          <a:sy n="121" d="100"/>
        </p:scale>
        <p:origin x="56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2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-426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8DD9AE-6FCE-D248-B7D0-BAABC48316A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10598F3-E87A-4F44-9A87-7434817D493E}">
      <dgm:prSet/>
      <dgm:spPr/>
      <dgm:t>
        <a:bodyPr/>
        <a:lstStyle/>
        <a:p>
          <a:pPr rtl="0"/>
          <a:r>
            <a:rPr lang="en-GB" b="0" i="0" dirty="0"/>
            <a:t>Graphics Processing</a:t>
          </a:r>
          <a:endParaRPr lang="en-GB" dirty="0"/>
        </a:p>
      </dgm:t>
    </dgm:pt>
    <dgm:pt modelId="{DA085A20-7A0C-B04E-86A2-F83383D6E8E9}" type="parTrans" cxnId="{BA94ADD2-D839-7C4A-A878-3992DBEEF273}">
      <dgm:prSet/>
      <dgm:spPr/>
      <dgm:t>
        <a:bodyPr/>
        <a:lstStyle/>
        <a:p>
          <a:endParaRPr lang="en-GB"/>
        </a:p>
      </dgm:t>
    </dgm:pt>
    <dgm:pt modelId="{1C98C44F-F441-FA4C-904E-E1AB4B692E7A}" type="sibTrans" cxnId="{BA94ADD2-D839-7C4A-A878-3992DBEEF273}">
      <dgm:prSet/>
      <dgm:spPr/>
      <dgm:t>
        <a:bodyPr/>
        <a:lstStyle/>
        <a:p>
          <a:endParaRPr lang="en-GB"/>
        </a:p>
      </dgm:t>
    </dgm:pt>
    <dgm:pt modelId="{11355F5A-E9E2-A54B-94CE-6581BE7FE9D8}">
      <dgm:prSet/>
      <dgm:spPr/>
      <dgm:t>
        <a:bodyPr/>
        <a:lstStyle/>
        <a:p>
          <a:pPr rtl="0"/>
          <a:r>
            <a:rPr lang="en-GB" b="0" i="0" dirty="0"/>
            <a:t>General Purpose Parallel Computing</a:t>
          </a:r>
          <a:endParaRPr lang="en-GB" dirty="0"/>
        </a:p>
      </dgm:t>
    </dgm:pt>
    <dgm:pt modelId="{8A817423-2C08-5342-8470-5793B7474AC7}" type="parTrans" cxnId="{5FB0C4FC-0712-8C46-930A-ED67E2EFF10B}">
      <dgm:prSet/>
      <dgm:spPr/>
      <dgm:t>
        <a:bodyPr/>
        <a:lstStyle/>
        <a:p>
          <a:endParaRPr lang="en-GB"/>
        </a:p>
      </dgm:t>
    </dgm:pt>
    <dgm:pt modelId="{8678B64A-8DB0-F049-983E-0B3DE9DC98AC}" type="sibTrans" cxnId="{5FB0C4FC-0712-8C46-930A-ED67E2EFF10B}">
      <dgm:prSet/>
      <dgm:spPr/>
      <dgm:t>
        <a:bodyPr/>
        <a:lstStyle/>
        <a:p>
          <a:endParaRPr lang="en-GB"/>
        </a:p>
      </dgm:t>
    </dgm:pt>
    <dgm:pt modelId="{8D7D295A-9729-1749-9646-73083E8BB1BD}" type="pres">
      <dgm:prSet presAssocID="{458DD9AE-6FCE-D248-B7D0-BAABC48316AC}" presName="Name0" presStyleCnt="0">
        <dgm:presLayoutVars>
          <dgm:dir/>
          <dgm:resizeHandles val="exact"/>
        </dgm:presLayoutVars>
      </dgm:prSet>
      <dgm:spPr/>
    </dgm:pt>
    <dgm:pt modelId="{3540F17B-0742-D64F-898D-D328382F91ED}" type="pres">
      <dgm:prSet presAssocID="{810598F3-E87A-4F44-9A87-7434817D493E}" presName="node" presStyleLbl="node1" presStyleIdx="0" presStyleCnt="2">
        <dgm:presLayoutVars>
          <dgm:bulletEnabled val="1"/>
        </dgm:presLayoutVars>
      </dgm:prSet>
      <dgm:spPr/>
    </dgm:pt>
    <dgm:pt modelId="{109AB180-E58F-1D40-BC78-3EF4667CE235}" type="pres">
      <dgm:prSet presAssocID="{1C98C44F-F441-FA4C-904E-E1AB4B692E7A}" presName="sibTrans" presStyleLbl="sibTrans2D1" presStyleIdx="0" presStyleCnt="1"/>
      <dgm:spPr/>
    </dgm:pt>
    <dgm:pt modelId="{1E362233-179F-684A-A90C-2F5C5D7FECCF}" type="pres">
      <dgm:prSet presAssocID="{1C98C44F-F441-FA4C-904E-E1AB4B692E7A}" presName="connectorText" presStyleLbl="sibTrans2D1" presStyleIdx="0" presStyleCnt="1"/>
      <dgm:spPr/>
    </dgm:pt>
    <dgm:pt modelId="{104AB610-31AB-2244-AF50-2A8E06E0C515}" type="pres">
      <dgm:prSet presAssocID="{11355F5A-E9E2-A54B-94CE-6581BE7FE9D8}" presName="node" presStyleLbl="node1" presStyleIdx="1" presStyleCnt="2">
        <dgm:presLayoutVars>
          <dgm:bulletEnabled val="1"/>
        </dgm:presLayoutVars>
      </dgm:prSet>
      <dgm:spPr/>
    </dgm:pt>
  </dgm:ptLst>
  <dgm:cxnLst>
    <dgm:cxn modelId="{5A4E2817-EEC9-6441-B947-874FADF51D65}" type="presOf" srcId="{1C98C44F-F441-FA4C-904E-E1AB4B692E7A}" destId="{109AB180-E58F-1D40-BC78-3EF4667CE235}" srcOrd="0" destOrd="0" presId="urn:microsoft.com/office/officeart/2005/8/layout/process1"/>
    <dgm:cxn modelId="{A2D2F420-D024-124E-8305-A0FEE9669E9F}" type="presOf" srcId="{810598F3-E87A-4F44-9A87-7434817D493E}" destId="{3540F17B-0742-D64F-898D-D328382F91ED}" srcOrd="0" destOrd="0" presId="urn:microsoft.com/office/officeart/2005/8/layout/process1"/>
    <dgm:cxn modelId="{8F034838-9017-134B-A7A6-DE8F58100691}" type="presOf" srcId="{1C98C44F-F441-FA4C-904E-E1AB4B692E7A}" destId="{1E362233-179F-684A-A90C-2F5C5D7FECCF}" srcOrd="1" destOrd="0" presId="urn:microsoft.com/office/officeart/2005/8/layout/process1"/>
    <dgm:cxn modelId="{DC35C16E-8E29-224B-B715-85F8D8B2BC93}" type="presOf" srcId="{11355F5A-E9E2-A54B-94CE-6581BE7FE9D8}" destId="{104AB610-31AB-2244-AF50-2A8E06E0C515}" srcOrd="0" destOrd="0" presId="urn:microsoft.com/office/officeart/2005/8/layout/process1"/>
    <dgm:cxn modelId="{626DDC96-7C06-6642-B70D-401C2F81E708}" type="presOf" srcId="{458DD9AE-6FCE-D248-B7D0-BAABC48316AC}" destId="{8D7D295A-9729-1749-9646-73083E8BB1BD}" srcOrd="0" destOrd="0" presId="urn:microsoft.com/office/officeart/2005/8/layout/process1"/>
    <dgm:cxn modelId="{BA94ADD2-D839-7C4A-A878-3992DBEEF273}" srcId="{458DD9AE-6FCE-D248-B7D0-BAABC48316AC}" destId="{810598F3-E87A-4F44-9A87-7434817D493E}" srcOrd="0" destOrd="0" parTransId="{DA085A20-7A0C-B04E-86A2-F83383D6E8E9}" sibTransId="{1C98C44F-F441-FA4C-904E-E1AB4B692E7A}"/>
    <dgm:cxn modelId="{5FB0C4FC-0712-8C46-930A-ED67E2EFF10B}" srcId="{458DD9AE-6FCE-D248-B7D0-BAABC48316AC}" destId="{11355F5A-E9E2-A54B-94CE-6581BE7FE9D8}" srcOrd="1" destOrd="0" parTransId="{8A817423-2C08-5342-8470-5793B7474AC7}" sibTransId="{8678B64A-8DB0-F049-983E-0B3DE9DC98AC}"/>
    <dgm:cxn modelId="{C24AED2C-CC35-7641-BBCF-B00605DE6ACE}" type="presParOf" srcId="{8D7D295A-9729-1749-9646-73083E8BB1BD}" destId="{3540F17B-0742-D64F-898D-D328382F91ED}" srcOrd="0" destOrd="0" presId="urn:microsoft.com/office/officeart/2005/8/layout/process1"/>
    <dgm:cxn modelId="{2C5BD574-158E-F64D-9107-006902FFE0EE}" type="presParOf" srcId="{8D7D295A-9729-1749-9646-73083E8BB1BD}" destId="{109AB180-E58F-1D40-BC78-3EF4667CE235}" srcOrd="1" destOrd="0" presId="urn:microsoft.com/office/officeart/2005/8/layout/process1"/>
    <dgm:cxn modelId="{08E2DF2B-A062-B74F-BD18-1DEA1476A135}" type="presParOf" srcId="{109AB180-E58F-1D40-BC78-3EF4667CE235}" destId="{1E362233-179F-684A-A90C-2F5C5D7FECCF}" srcOrd="0" destOrd="0" presId="urn:microsoft.com/office/officeart/2005/8/layout/process1"/>
    <dgm:cxn modelId="{D5FF2A81-4F79-8F44-85D0-9FDD99F4DB30}" type="presParOf" srcId="{8D7D295A-9729-1749-9646-73083E8BB1BD}" destId="{104AB610-31AB-2244-AF50-2A8E06E0C51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40F17B-0742-D64F-898D-D328382F91ED}">
      <dsp:nvSpPr>
        <dsp:cNvPr id="0" name=""/>
        <dsp:cNvSpPr/>
      </dsp:nvSpPr>
      <dsp:spPr>
        <a:xfrm>
          <a:off x="1607" y="262867"/>
          <a:ext cx="3427660" cy="20565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i="0" kern="1200" dirty="0"/>
            <a:t>Graphics Processing</a:t>
          </a:r>
          <a:endParaRPr lang="en-GB" sz="3600" kern="1200" dirty="0"/>
        </a:p>
      </dsp:txBody>
      <dsp:txXfrm>
        <a:off x="61843" y="323103"/>
        <a:ext cx="3307188" cy="1936124"/>
      </dsp:txXfrm>
    </dsp:sp>
    <dsp:sp modelId="{109AB180-E58F-1D40-BC78-3EF4667CE235}">
      <dsp:nvSpPr>
        <dsp:cNvPr id="0" name=""/>
        <dsp:cNvSpPr/>
      </dsp:nvSpPr>
      <dsp:spPr>
        <a:xfrm>
          <a:off x="3772033" y="866136"/>
          <a:ext cx="726664" cy="850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900" kern="1200"/>
        </a:p>
      </dsp:txBody>
      <dsp:txXfrm>
        <a:off x="3772033" y="1036148"/>
        <a:ext cx="508665" cy="510035"/>
      </dsp:txXfrm>
    </dsp:sp>
    <dsp:sp modelId="{104AB610-31AB-2244-AF50-2A8E06E0C515}">
      <dsp:nvSpPr>
        <dsp:cNvPr id="0" name=""/>
        <dsp:cNvSpPr/>
      </dsp:nvSpPr>
      <dsp:spPr>
        <a:xfrm>
          <a:off x="4800332" y="262867"/>
          <a:ext cx="3427660" cy="20565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i="0" kern="1200" dirty="0"/>
            <a:t>General Purpose Parallel Computing</a:t>
          </a:r>
          <a:endParaRPr lang="en-GB" sz="3600" kern="1200" dirty="0"/>
        </a:p>
      </dsp:txBody>
      <dsp:txXfrm>
        <a:off x="4860568" y="323103"/>
        <a:ext cx="3307188" cy="1936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CE7BA-67BE-9344-BA93-8ADBC182246C}" type="datetime1">
              <a:rPr lang="es-ES" smtClean="0"/>
              <a:t>25/11/25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8F2FF-28B8-E040-BC17-D599F8ED27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9421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FFA2-3EE4-B548-A38C-78A4ADAFC1E2}" type="datetime1">
              <a:rPr lang="es-ES" smtClean="0"/>
              <a:t>25/11/25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D03B2-CD94-8741-87FD-52F4DEA566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97518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D03B2-CD94-8741-87FD-52F4DEA566E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2169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D03B2-CD94-8741-87FD-52F4DEA566EE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9681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February, 2016</a:t>
            </a:r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TPP 2018-2019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5C3DD-BEFD-C549-9CBF-220CD50E2B7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1772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February, 2016</a:t>
            </a:r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TPP 2018-2019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5C3DD-BEFD-C549-9CBF-220CD50E2B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6465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February, 2016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TPP 2018-2019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5C3DD-BEFD-C549-9CBF-220CD50E2B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536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February, 2016</a:t>
            </a:r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TPP 2018-2019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0CD1F-DF31-2B47-B9C0-AAD6CC85276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9536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February, 2016</a:t>
            </a:r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TPP 2018-2019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5C3DD-BEFD-C549-9CBF-220CD50E2B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0580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February, 2016</a:t>
            </a:r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TPP 2018-2019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5C3DD-BEFD-C549-9CBF-220CD50E2B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3199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February, 2016</a:t>
            </a:r>
            <a:endParaRPr lang="es-E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TPP 2018-2019</a:t>
            </a:r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5C3DD-BEFD-C549-9CBF-220CD50E2B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536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February, 2016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TPP 2018-2019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5C3DD-BEFD-C549-9CBF-220CD50E2B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5006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February, 2016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TPP 2018-2019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5C3DD-BEFD-C549-9CBF-220CD50E2B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2559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February, 2016</a:t>
            </a:r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TPP 2018-2019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5C3DD-BEFD-C549-9CBF-220CD50E2B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683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February, 2016</a:t>
            </a:r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TPP 2018-2019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5C3DD-BEFD-C549-9CBF-220CD50E2B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5677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February, 2016</a:t>
            </a:r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s-IS"/>
              <a:t>TPP 2018-2019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40430-21BC-BB40-BF47-13EDB36C1131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9" name="Imagen 8" descr="marca_UPV_secundaria_color300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638"/>
            <a:ext cx="661538" cy="76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65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latin typeface="Century"/>
          <a:ea typeface="+mj-ea"/>
          <a:cs typeface="Century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latin typeface="Century"/>
          <a:ea typeface="+mn-ea"/>
          <a:cs typeface="Century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latin typeface="Century"/>
          <a:ea typeface="+mn-ea"/>
          <a:cs typeface="Century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b="0" i="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latin typeface="Century"/>
          <a:ea typeface="+mn-ea"/>
          <a:cs typeface="Century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latin typeface="Century"/>
          <a:ea typeface="+mn-ea"/>
          <a:cs typeface="Century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latin typeface="Century"/>
          <a:ea typeface="+mn-ea"/>
          <a:cs typeface="Century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lib.org/blas/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developer.nvidia.com/cuff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hyperlink" Target="https://developer.nvidia.com/cublas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nvidia.com/NPP" TargetMode="External"/><Relationship Id="rId13" Type="http://schemas.openxmlformats.org/officeDocument/2006/relationships/image" Target="../media/image13.png"/><Relationship Id="rId3" Type="http://schemas.openxmlformats.org/officeDocument/2006/relationships/hyperlink" Target="https://developer.nvidia.com/cufft" TargetMode="External"/><Relationship Id="rId7" Type="http://schemas.openxmlformats.org/officeDocument/2006/relationships/hyperlink" Target="https://developer.nvidia.com/cuSPARSE" TargetMode="External"/><Relationship Id="rId12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nvidia.com/cuda/curand/index.html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developer.nvidia.com/cublas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netlib.org/blas/" TargetMode="External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tlib.org/blas/" TargetMode="External"/><Relationship Id="rId13" Type="http://schemas.openxmlformats.org/officeDocument/2006/relationships/image" Target="../media/image8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12" Type="http://schemas.openxmlformats.org/officeDocument/2006/relationships/hyperlink" Target="https://developer.nvidia.com/NPP" TargetMode="External"/><Relationship Id="rId17" Type="http://schemas.openxmlformats.org/officeDocument/2006/relationships/image" Target="../media/image13.png"/><Relationship Id="rId2" Type="http://schemas.openxmlformats.org/officeDocument/2006/relationships/hyperlink" Target="http://www.culatools.com" TargetMode="Externa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s://developer.nvidia.com/cuSPARSE" TargetMode="External"/><Relationship Id="rId5" Type="http://schemas.openxmlformats.org/officeDocument/2006/relationships/hyperlink" Target="http://icl.cs.utk.edu/magma/" TargetMode="External"/><Relationship Id="rId15" Type="http://schemas.openxmlformats.org/officeDocument/2006/relationships/image" Target="../media/image11.png"/><Relationship Id="rId10" Type="http://schemas.openxmlformats.org/officeDocument/2006/relationships/hyperlink" Target="http://docs.nvidia.com/cuda/curand/index.html" TargetMode="External"/><Relationship Id="rId4" Type="http://schemas.openxmlformats.org/officeDocument/2006/relationships/hyperlink" Target="https://developer.nvidia.com/cufft" TargetMode="External"/><Relationship Id="rId9" Type="http://schemas.openxmlformats.org/officeDocument/2006/relationships/hyperlink" Target="https://developer.nvidia.com/cublas" TargetMode="External"/><Relationship Id="rId1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nvidia.com/blog/cuda-pro-tip-write-flexible-kernels-grid-stride-loops/" TargetMode="Externa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nvidia.com/cuda-gpus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mu.edu/afs/cs/academic/class/15668-s11/www/cuda-doc/html/group__CUDART__MEMORY_gc63ffd93e344b939d6399199d8b12fef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22217"/>
            <a:ext cx="7772400" cy="1470025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 rotWithShape="0">
                    <a:schemeClr val="bg1">
                      <a:lumMod val="75000"/>
                      <a:alpha val="50000"/>
                    </a:schemeClr>
                  </a:outerShdw>
                </a:effectLst>
              </a:rPr>
              <a:t>El </a:t>
            </a:r>
            <a:r>
              <a:rPr lang="en-US" dirty="0" err="1">
                <a:effectLst>
                  <a:outerShdw blurRad="38100" dist="38100" dir="2700000" algn="tl" rotWithShape="0">
                    <a:schemeClr val="bg1">
                      <a:lumMod val="75000"/>
                      <a:alpha val="50000"/>
                    </a:schemeClr>
                  </a:outerShdw>
                </a:effectLst>
              </a:rPr>
              <a:t>Modelo</a:t>
            </a:r>
            <a:r>
              <a:rPr lang="en-US" dirty="0">
                <a:effectLst>
                  <a:outerShdw blurRad="38100" dist="38100" dir="2700000" algn="tl" rotWithShape="0">
                    <a:schemeClr val="bg1">
                      <a:lumMod val="75000"/>
                      <a:alpha val="50000"/>
                    </a:schemeClr>
                  </a:outerShdw>
                </a:effectLst>
              </a:rPr>
              <a:t> de </a:t>
            </a:r>
            <a:r>
              <a:rPr lang="en-US" dirty="0" err="1">
                <a:effectLst>
                  <a:outerShdw blurRad="38100" dist="38100" dir="2700000" algn="tl" rotWithShape="0">
                    <a:schemeClr val="bg1">
                      <a:lumMod val="75000"/>
                      <a:alpha val="50000"/>
                    </a:schemeClr>
                  </a:outerShdw>
                </a:effectLst>
              </a:rPr>
              <a:t>Programación</a:t>
            </a:r>
            <a:r>
              <a:rPr lang="en-US" dirty="0">
                <a:effectLst>
                  <a:outerShdw blurRad="38100" dist="38100" dir="2700000" algn="tl" rotWithShape="0">
                    <a:schemeClr val="bg1">
                      <a:lumMod val="75000"/>
                      <a:alpha val="50000"/>
                    </a:schemeClr>
                  </a:outerShdw>
                </a:effectLst>
              </a:rPr>
              <a:t> de CUDA</a:t>
            </a:r>
            <a:endParaRPr lang="en-US" noProof="0" dirty="0">
              <a:effectLst>
                <a:outerShdw blurRad="38100" dist="38100" dir="2700000" algn="tl" rotWithShape="0">
                  <a:schemeClr val="bg1">
                    <a:lumMod val="75000"/>
                    <a:alpha val="50000"/>
                  </a:scheme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563710" cy="1752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noProof="0" dirty="0" err="1"/>
              <a:t>Universitat</a:t>
            </a:r>
            <a:r>
              <a:rPr lang="en-US" sz="1800" noProof="0" dirty="0"/>
              <a:t> </a:t>
            </a:r>
            <a:r>
              <a:rPr lang="en-US" sz="1800" noProof="0" dirty="0" err="1"/>
              <a:t>Politècnica</a:t>
            </a:r>
            <a:r>
              <a:rPr lang="en-US" sz="1800" noProof="0" dirty="0"/>
              <a:t> de València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5C3DD-BEFD-C549-9CBF-220CD50E2B7D}" type="slidenum">
              <a:rPr lang="es-ES" smtClean="0"/>
              <a:t>1</a:t>
            </a:fld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2795648" y="2992242"/>
            <a:ext cx="3552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effectLst>
                  <a:outerShdw blurRad="38100" dist="38100" dir="2700000" algn="tl" rotWithShape="0">
                    <a:schemeClr val="bg1">
                      <a:lumMod val="75000"/>
                      <a:alpha val="50000"/>
                    </a:schemeClr>
                  </a:outerShdw>
                </a:effectLst>
                <a:latin typeface="Century"/>
                <a:cs typeface="Century"/>
              </a:rPr>
              <a:t>Pedro Alonso y Adrián Castelló </a:t>
            </a:r>
          </a:p>
        </p:txBody>
      </p:sp>
    </p:spTree>
    <p:extLst>
      <p:ext uri="{BB962C8B-B14F-4D97-AF65-F5344CB8AC3E}">
        <p14:creationId xmlns:p14="http://schemas.microsoft.com/office/powerpoint/2010/main" val="2823077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noProof="0"/>
              <a:t>CUDA</a:t>
            </a:r>
            <a:r>
              <a:rPr lang="en-US" sz="2800" baseline="30000" noProof="0"/>
              <a:t>TM</a:t>
            </a:r>
            <a:r>
              <a:rPr lang="en-US" sz="2800" noProof="0"/>
              <a:t>: a General-Purpose Parallel Computing Architecture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/>
              <a:t>NVIDIA Libraries:</a:t>
            </a:r>
            <a:endParaRPr lang="en-US" noProof="0">
              <a:hlinkClick r:id="rId2"/>
            </a:endParaRPr>
          </a:p>
          <a:p>
            <a:pPr lvl="1"/>
            <a:r>
              <a:rPr lang="en-US" noProof="0">
                <a:hlinkClick r:id="rId2"/>
              </a:rPr>
              <a:t>CUFFT</a:t>
            </a:r>
            <a:endParaRPr lang="en-US" noProof="0"/>
          </a:p>
          <a:p>
            <a:pPr lvl="1"/>
            <a:r>
              <a:rPr lang="en-US" noProof="0">
                <a:hlinkClick r:id="rId3"/>
              </a:rPr>
              <a:t>BLAS </a:t>
            </a:r>
            <a:r>
              <a:rPr lang="en-US" noProof="0"/>
              <a:t>(Basic Linear Algebra Subprograms): </a:t>
            </a:r>
            <a:r>
              <a:rPr lang="en-US" noProof="0">
                <a:hlinkClick r:id="rId4"/>
              </a:rPr>
              <a:t>CUBLAS</a:t>
            </a:r>
            <a:endParaRPr lang="en-US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0CD1F-DF31-2B47-B9C0-AAD6CC852762}" type="slidenum">
              <a:rPr lang="es-ES" smtClean="0"/>
              <a:t>10</a:t>
            </a:fld>
            <a:endParaRPr lang="es-ES" dirty="0"/>
          </a:p>
        </p:txBody>
      </p:sp>
      <p:pic>
        <p:nvPicPr>
          <p:cNvPr id="8" name="Imagen 7" descr="picture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2801117"/>
            <a:ext cx="5816600" cy="181610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734708" y="4700416"/>
            <a:ext cx="5459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entury"/>
                <a:cs typeface="Century"/>
              </a:rPr>
              <a:t>Example of matrix multiplication in CPU and GPU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935" y="1952149"/>
            <a:ext cx="615250" cy="34957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6856" y="2228568"/>
            <a:ext cx="607534" cy="34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9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- NVIDIA/cudnn-frontend: cudnn_frontend provides a c++ wrapper for  the cudnn backend API and samples on how to use it">
            <a:extLst>
              <a:ext uri="{FF2B5EF4-FFF2-40B4-BE49-F238E27FC236}">
                <a16:creationId xmlns:a16="http://schemas.microsoft.com/office/drawing/2014/main" id="{081DC0E9-D8C8-EC86-5826-22C2417FE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141" y="3694181"/>
            <a:ext cx="1312087" cy="66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noProof="0"/>
              <a:t>CUDA</a:t>
            </a:r>
            <a:r>
              <a:rPr lang="en-US" sz="2800" baseline="30000" noProof="0"/>
              <a:t>TM</a:t>
            </a:r>
            <a:r>
              <a:rPr lang="en-US" sz="2800" noProof="0"/>
              <a:t>: a General-Purpose Parallel Computing Architecture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908738"/>
          </a:xfrm>
        </p:spPr>
        <p:txBody>
          <a:bodyPr>
            <a:normAutofit/>
          </a:bodyPr>
          <a:lstStyle/>
          <a:p>
            <a:r>
              <a:rPr lang="en-US" noProof="0" dirty="0"/>
              <a:t>NVIDIA Libraries:</a:t>
            </a:r>
            <a:endParaRPr lang="en-US" noProof="0" dirty="0">
              <a:hlinkClick r:id="rId3"/>
            </a:endParaRPr>
          </a:p>
          <a:p>
            <a:pPr lvl="1">
              <a:lnSpc>
                <a:spcPct val="130000"/>
              </a:lnSpc>
            </a:pPr>
            <a:r>
              <a:rPr lang="en-US" noProof="0" dirty="0">
                <a:hlinkClick r:id="rId3"/>
              </a:rPr>
              <a:t>CUFFT</a:t>
            </a:r>
            <a:r>
              <a:rPr lang="en-US" noProof="0" dirty="0"/>
              <a:t> </a:t>
            </a:r>
          </a:p>
          <a:p>
            <a:pPr lvl="1">
              <a:lnSpc>
                <a:spcPct val="130000"/>
              </a:lnSpc>
            </a:pPr>
            <a:r>
              <a:rPr lang="en-US" noProof="0" dirty="0">
                <a:hlinkClick r:id="rId4"/>
              </a:rPr>
              <a:t>BLAS </a:t>
            </a:r>
            <a:r>
              <a:rPr lang="en-US" noProof="0" dirty="0"/>
              <a:t>(Basic Linear Algebra Subprograms): </a:t>
            </a:r>
            <a:r>
              <a:rPr lang="en-US" noProof="0" dirty="0">
                <a:hlinkClick r:id="rId5"/>
              </a:rPr>
              <a:t>CUBLAS</a:t>
            </a:r>
            <a:endParaRPr lang="en-US" noProof="0" dirty="0"/>
          </a:p>
          <a:p>
            <a:pPr lvl="1">
              <a:lnSpc>
                <a:spcPct val="130000"/>
              </a:lnSpc>
            </a:pPr>
            <a:r>
              <a:rPr lang="en-US" noProof="0" dirty="0">
                <a:hlinkClick r:id="rId6"/>
              </a:rPr>
              <a:t>CURAND</a:t>
            </a:r>
            <a:endParaRPr lang="en-US" noProof="0" dirty="0"/>
          </a:p>
          <a:p>
            <a:pPr lvl="1">
              <a:lnSpc>
                <a:spcPct val="130000"/>
              </a:lnSpc>
            </a:pPr>
            <a:r>
              <a:rPr lang="en-US" noProof="0" dirty="0">
                <a:hlinkClick r:id="rId7"/>
              </a:rPr>
              <a:t>CUSPARSE</a:t>
            </a:r>
            <a:endParaRPr lang="en-US" noProof="0" dirty="0"/>
          </a:p>
          <a:p>
            <a:pPr lvl="1">
              <a:lnSpc>
                <a:spcPct val="130000"/>
              </a:lnSpc>
            </a:pPr>
            <a:r>
              <a:rPr lang="en-US" noProof="0" dirty="0">
                <a:hlinkClick r:id="rId8"/>
              </a:rPr>
              <a:t>NPP </a:t>
            </a:r>
            <a:r>
              <a:rPr lang="en-US" noProof="0" dirty="0"/>
              <a:t>(NVIDIA Performance Primitives)</a:t>
            </a:r>
          </a:p>
          <a:p>
            <a:pPr lvl="1">
              <a:lnSpc>
                <a:spcPct val="130000"/>
              </a:lnSpc>
            </a:pPr>
            <a:r>
              <a:rPr lang="en-US" dirty="0">
                <a:hlinkClick r:id="rId8"/>
              </a:rPr>
              <a:t>CUDNN</a:t>
            </a:r>
            <a:r>
              <a:rPr lang="en-US" dirty="0"/>
              <a:t> </a:t>
            </a:r>
            <a:endParaRPr lang="en-US" noProof="0" dirty="0"/>
          </a:p>
          <a:p>
            <a:pPr lvl="1"/>
            <a:endParaRPr lang="en-US" noProof="0" dirty="0"/>
          </a:p>
          <a:p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0CD1F-DF31-2B47-B9C0-AAD6CC852762}" type="slidenum">
              <a:rPr lang="es-ES" smtClean="0"/>
              <a:t>11</a:t>
            </a:fld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5935" y="1952149"/>
            <a:ext cx="615250" cy="34957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2401163"/>
            <a:ext cx="607534" cy="34519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2614" y="2746353"/>
            <a:ext cx="533166" cy="30293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90800" y="3143820"/>
            <a:ext cx="705205" cy="39408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1920" y="3449579"/>
            <a:ext cx="544073" cy="33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59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noProof="0"/>
              <a:t>CUDA</a:t>
            </a:r>
            <a:r>
              <a:rPr lang="en-US" sz="2800" baseline="30000" noProof="0"/>
              <a:t>TM</a:t>
            </a:r>
            <a:r>
              <a:rPr lang="en-US" sz="2800" noProof="0"/>
              <a:t>: a General-Purpose Parallel Computing Architecture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0CD1F-DF31-2B47-B9C0-AAD6CC852762}" type="slidenum">
              <a:rPr lang="es-ES" smtClean="0"/>
              <a:t>12</a:t>
            </a:fld>
            <a:endParaRPr lang="es-ES" dirty="0"/>
          </a:p>
        </p:txBody>
      </p:sp>
      <p:pic>
        <p:nvPicPr>
          <p:cNvPr id="15" name="Imagen 1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669" y="4822311"/>
            <a:ext cx="1458178" cy="827506"/>
          </a:xfrm>
          <a:prstGeom prst="rect">
            <a:avLst/>
          </a:prstGeom>
        </p:spPr>
      </p:pic>
      <p:sp>
        <p:nvSpPr>
          <p:cNvPr id="16" name="Marcador de contenido 2"/>
          <p:cNvSpPr txBox="1">
            <a:spLocks/>
          </p:cNvSpPr>
          <p:nvPr/>
        </p:nvSpPr>
        <p:spPr>
          <a:xfrm>
            <a:off x="609600" y="4210055"/>
            <a:ext cx="8229600" cy="481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entury"/>
                <a:ea typeface="+mn-ea"/>
                <a:cs typeface="Century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entury"/>
                <a:ea typeface="+mn-ea"/>
                <a:cs typeface="Century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entury"/>
                <a:ea typeface="+mn-ea"/>
                <a:cs typeface="Century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entury"/>
                <a:ea typeface="+mn-ea"/>
                <a:cs typeface="Century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entury"/>
                <a:ea typeface="+mn-ea"/>
                <a:cs typeface="Century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LAPACK Libraries:</a:t>
            </a:r>
            <a:endParaRPr lang="en-GB" dirty="0">
              <a:hlinkClick r:id="rId4"/>
            </a:endParaRPr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17" name="Imagen 16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8817" y="4749754"/>
            <a:ext cx="1406348" cy="900063"/>
          </a:xfrm>
          <a:prstGeom prst="rect">
            <a:avLst/>
          </a:prstGeom>
        </p:spPr>
      </p:pic>
      <p:pic>
        <p:nvPicPr>
          <p:cNvPr id="7" name="Picture 2" descr="GitHub - NVIDIA/cudnn-frontend: cudnn_frontend provides a c++ wrapper for  the cudnn backend API and samples on how to use it">
            <a:extLst>
              <a:ext uri="{FF2B5EF4-FFF2-40B4-BE49-F238E27FC236}">
                <a16:creationId xmlns:a16="http://schemas.microsoft.com/office/drawing/2014/main" id="{1345A321-75C2-0787-7112-9462D3284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141" y="3694181"/>
            <a:ext cx="1312087" cy="66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5492511E-1D18-F1FB-AAB5-59200F2235F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2908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entury"/>
                <a:ea typeface="+mn-ea"/>
                <a:cs typeface="Century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entury"/>
                <a:ea typeface="+mn-ea"/>
                <a:cs typeface="Century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entury"/>
                <a:ea typeface="+mn-ea"/>
                <a:cs typeface="Century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entury"/>
                <a:ea typeface="+mn-ea"/>
                <a:cs typeface="Century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entury"/>
                <a:ea typeface="+mn-ea"/>
                <a:cs typeface="Century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NVIDIA Libraries:</a:t>
            </a:r>
            <a:endParaRPr lang="en-US">
              <a:hlinkClick r:id="rId4"/>
            </a:endParaRPr>
          </a:p>
          <a:p>
            <a:pPr lvl="1">
              <a:lnSpc>
                <a:spcPct val="130000"/>
              </a:lnSpc>
            </a:pPr>
            <a:r>
              <a:rPr lang="en-US">
                <a:hlinkClick r:id="rId4"/>
              </a:rPr>
              <a:t>CUFFT</a:t>
            </a:r>
            <a:r>
              <a:rPr lang="en-US"/>
              <a:t> </a:t>
            </a:r>
          </a:p>
          <a:p>
            <a:pPr lvl="1">
              <a:lnSpc>
                <a:spcPct val="130000"/>
              </a:lnSpc>
            </a:pPr>
            <a:r>
              <a:rPr lang="en-US">
                <a:hlinkClick r:id="rId8"/>
              </a:rPr>
              <a:t>BLAS </a:t>
            </a:r>
            <a:r>
              <a:rPr lang="en-US"/>
              <a:t>(Basic Linear Algebra Subprograms): </a:t>
            </a:r>
            <a:r>
              <a:rPr lang="en-US">
                <a:hlinkClick r:id="rId9"/>
              </a:rPr>
              <a:t>CUBLAS</a:t>
            </a:r>
            <a:endParaRPr lang="en-US"/>
          </a:p>
          <a:p>
            <a:pPr lvl="1">
              <a:lnSpc>
                <a:spcPct val="130000"/>
              </a:lnSpc>
            </a:pPr>
            <a:r>
              <a:rPr lang="en-US">
                <a:hlinkClick r:id="rId10"/>
              </a:rPr>
              <a:t>CURAND</a:t>
            </a:r>
            <a:endParaRPr lang="en-US"/>
          </a:p>
          <a:p>
            <a:pPr lvl="1">
              <a:lnSpc>
                <a:spcPct val="130000"/>
              </a:lnSpc>
            </a:pPr>
            <a:r>
              <a:rPr lang="en-US">
                <a:hlinkClick r:id="rId11"/>
              </a:rPr>
              <a:t>CUSPARSE</a:t>
            </a:r>
            <a:endParaRPr lang="en-US"/>
          </a:p>
          <a:p>
            <a:pPr lvl="1">
              <a:lnSpc>
                <a:spcPct val="130000"/>
              </a:lnSpc>
            </a:pPr>
            <a:r>
              <a:rPr lang="en-US">
                <a:hlinkClick r:id="rId12"/>
              </a:rPr>
              <a:t>NPP </a:t>
            </a:r>
            <a:r>
              <a:rPr lang="en-US"/>
              <a:t>(NVIDIA Performance Primitives)</a:t>
            </a:r>
          </a:p>
          <a:p>
            <a:pPr lvl="1">
              <a:lnSpc>
                <a:spcPct val="130000"/>
              </a:lnSpc>
            </a:pPr>
            <a:r>
              <a:rPr lang="en-US">
                <a:hlinkClick r:id="rId12"/>
              </a:rPr>
              <a:t>CUDNN</a:t>
            </a:r>
            <a:r>
              <a:rPr lang="en-US"/>
              <a:t> </a:t>
            </a:r>
          </a:p>
          <a:p>
            <a:pPr lvl="1"/>
            <a:endParaRPr lang="en-US"/>
          </a:p>
          <a:p>
            <a:endParaRPr lang="en-US"/>
          </a:p>
          <a:p>
            <a:pPr lvl="1"/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221EB17-B28A-0307-F7FE-59EFDADA7C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85935" y="1952149"/>
            <a:ext cx="615250" cy="34957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4BB6297-F48A-65F8-5139-86956074A9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200" y="2401163"/>
            <a:ext cx="607534" cy="34519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D947E6F-F57A-12BD-1315-1A76D4545F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02614" y="2746353"/>
            <a:ext cx="533166" cy="30293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E3BAF5C-53C2-7621-7D40-1260EF1A3D1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90800" y="3143820"/>
            <a:ext cx="705205" cy="39408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7082C578-1280-402E-5790-0F57B5FBC6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01920" y="3449579"/>
            <a:ext cx="544073" cy="33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9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5C3DD-BEFD-C549-9CBF-220CD50E2B7D}" type="slidenum">
              <a:rPr lang="es-ES" smtClean="0"/>
              <a:t>13</a:t>
            </a:fld>
            <a:endParaRPr lang="es-ES"/>
          </a:p>
        </p:txBody>
      </p:sp>
      <p:pic>
        <p:nvPicPr>
          <p:cNvPr id="4" name="Imagen 3" descr="Gráfico&#10;&#10;El contenido generado por IA puede ser incorrecto.">
            <a:extLst>
              <a:ext uri="{FF2B5EF4-FFF2-40B4-BE49-F238E27FC236}">
                <a16:creationId xmlns:a16="http://schemas.microsoft.com/office/drawing/2014/main" id="{BF964E75-4AAB-831E-BFAF-DD28CDC34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7546"/>
            <a:ext cx="9150050" cy="563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79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noProof="0"/>
              <a:t>CUDA</a:t>
            </a:r>
            <a:r>
              <a:rPr lang="en-US" sz="2800" baseline="30000" noProof="0"/>
              <a:t>TM</a:t>
            </a:r>
            <a:r>
              <a:rPr lang="en-US" sz="2800" noProof="0"/>
              <a:t>: a General-Purpose Parallel Computing Architecture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0CD1F-DF31-2B47-B9C0-AAD6CC852762}" type="slidenum">
              <a:rPr lang="es-ES" smtClean="0"/>
              <a:t>14</a:t>
            </a:fld>
            <a:endParaRPr lang="es-ES" dirty="0"/>
          </a:p>
        </p:txBody>
      </p:sp>
      <p:pic>
        <p:nvPicPr>
          <p:cNvPr id="3" name="Imagen 2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6632BA6C-42F6-4B39-4706-7B652BA9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626" y="1600200"/>
            <a:ext cx="5262747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87788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Matlab and GPUs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0CD1F-DF31-2B47-B9C0-AAD6CC852762}" type="slidenum">
              <a:rPr lang="es-ES" smtClean="0"/>
              <a:t>15</a:t>
            </a:fld>
            <a:endParaRPr lang="es-ES" dirty="0"/>
          </a:p>
        </p:txBody>
      </p:sp>
      <p:pic>
        <p:nvPicPr>
          <p:cNvPr id="7" name="Imagen 6" descr="pictur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47" y="1538863"/>
            <a:ext cx="8487236" cy="2467353"/>
          </a:xfrm>
          <a:prstGeom prst="rect">
            <a:avLst/>
          </a:prstGeom>
        </p:spPr>
      </p:pic>
      <p:pic>
        <p:nvPicPr>
          <p:cNvPr id="8" name="Imagen 7" descr="pic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4443051"/>
            <a:ext cx="69215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9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noProof="0" dirty="0"/>
              <a:t>CUDA</a:t>
            </a:r>
            <a:r>
              <a:rPr lang="en-US" baseline="30000" noProof="0" dirty="0"/>
              <a:t>TM</a:t>
            </a:r>
            <a:r>
              <a:rPr lang="en-US" noProof="0" dirty="0"/>
              <a:t>: a General-Purpose Parallel Computing Architecture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CA0CD1F-DF31-2B47-B9C0-AAD6CC852762}" type="slidenum">
              <a:rPr lang="es-ES" smtClean="0"/>
              <a:pPr>
                <a:spcAft>
                  <a:spcPts val="600"/>
                </a:spcAft>
              </a:pPr>
              <a:t>16</a:t>
            </a:fld>
            <a:endParaRPr lang="es-ES"/>
          </a:p>
        </p:txBody>
      </p:sp>
      <p:pic>
        <p:nvPicPr>
          <p:cNvPr id="4" name="Imagen 3" descr="Interfaz de usuario gráfica, Texto, Aplicación, Correo electrónico, Sitio web&#10;&#10;El contenido generado por IA puede ser incorrecto.">
            <a:extLst>
              <a:ext uri="{FF2B5EF4-FFF2-40B4-BE49-F238E27FC236}">
                <a16:creationId xmlns:a16="http://schemas.microsoft.com/office/drawing/2014/main" id="{68075A02-CE03-4A85-DA6A-8E9A129D2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8257"/>
            <a:ext cx="8226708" cy="463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35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noProof="0"/>
              <a:t>CUDA</a:t>
            </a:r>
            <a:r>
              <a:rPr lang="en-US" sz="2800" baseline="30000" noProof="0"/>
              <a:t>TM</a:t>
            </a:r>
            <a:r>
              <a:rPr lang="en-US" sz="2800" noProof="0"/>
              <a:t>: a General-Purpose Parallel Computing Architecture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0CD1F-DF31-2B47-B9C0-AAD6CC852762}" type="slidenum">
              <a:rPr lang="es-ES" smtClean="0"/>
              <a:t>17</a:t>
            </a:fld>
            <a:endParaRPr lang="es-ES" dirty="0"/>
          </a:p>
        </p:txBody>
      </p:sp>
      <p:pic>
        <p:nvPicPr>
          <p:cNvPr id="3" name="Imagen 2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49BD6B53-ADB4-7B07-9786-7C40CEE9E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626" y="1600200"/>
            <a:ext cx="5262747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8982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A Scalable Programming Model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/>
              <a:t>The </a:t>
            </a:r>
            <a:r>
              <a:rPr lang="en-US" noProof="0">
                <a:solidFill>
                  <a:schemeClr val="accent6"/>
                </a:solidFill>
              </a:rPr>
              <a:t>challenge</a:t>
            </a:r>
            <a:r>
              <a:rPr lang="en-US" noProof="0"/>
              <a:t> is to develop application software that transparently scales its parallelism to leverage the increasing number of processor cores</a:t>
            </a:r>
          </a:p>
          <a:p>
            <a:r>
              <a:rPr lang="en-US" noProof="0"/>
              <a:t>The CUDA parallel programming model is designed to overcome this challenge with a </a:t>
            </a:r>
            <a:r>
              <a:rPr lang="en-US" noProof="0">
                <a:solidFill>
                  <a:srgbClr val="F79646"/>
                </a:solidFill>
              </a:rPr>
              <a:t>low learning curve </a:t>
            </a:r>
            <a:r>
              <a:rPr lang="en-US" noProof="0"/>
              <a:t>for C programmers</a:t>
            </a:r>
          </a:p>
          <a:p>
            <a:r>
              <a:rPr lang="en-US" noProof="0"/>
              <a:t>CUDA guides the programmer </a:t>
            </a:r>
          </a:p>
          <a:p>
            <a:pPr lvl="1"/>
            <a:r>
              <a:rPr lang="en-US" noProof="0"/>
              <a:t>to partition the problem into </a:t>
            </a:r>
            <a:r>
              <a:rPr lang="en-US" noProof="0">
                <a:solidFill>
                  <a:srgbClr val="F79646"/>
                </a:solidFill>
              </a:rPr>
              <a:t>coarse sub-problems</a:t>
            </a:r>
            <a:r>
              <a:rPr lang="en-US" noProof="0"/>
              <a:t> that can be solved independently in </a:t>
            </a:r>
            <a:r>
              <a:rPr lang="en-US" noProof="0">
                <a:solidFill>
                  <a:srgbClr val="F79646"/>
                </a:solidFill>
              </a:rPr>
              <a:t>parallel by blocks of threads</a:t>
            </a:r>
            <a:r>
              <a:rPr lang="en-US" noProof="0"/>
              <a:t>, </a:t>
            </a:r>
          </a:p>
          <a:p>
            <a:pPr lvl="1"/>
            <a:r>
              <a:rPr lang="en-US" noProof="0"/>
              <a:t>and each sub-problem into </a:t>
            </a:r>
            <a:r>
              <a:rPr lang="en-US" noProof="0">
                <a:solidFill>
                  <a:srgbClr val="F79646"/>
                </a:solidFill>
              </a:rPr>
              <a:t>finer pieces </a:t>
            </a:r>
            <a:r>
              <a:rPr lang="en-US" noProof="0"/>
              <a:t>that can be solved cooperatively in </a:t>
            </a:r>
            <a:r>
              <a:rPr lang="en-US" noProof="0">
                <a:solidFill>
                  <a:srgbClr val="F79646"/>
                </a:solidFill>
              </a:rPr>
              <a:t>parallel by all threads within the block</a:t>
            </a:r>
          </a:p>
          <a:p>
            <a:r>
              <a:rPr lang="en-US" noProof="0"/>
              <a:t>Each block of threads can be scheduled on any of the available processor cores, </a:t>
            </a:r>
            <a:r>
              <a:rPr lang="en-US" noProof="0">
                <a:solidFill>
                  <a:srgbClr val="F79646"/>
                </a:solidFill>
              </a:rPr>
              <a:t>in any order</a:t>
            </a:r>
            <a:r>
              <a:rPr lang="en-US" noProof="0"/>
              <a:t>, </a:t>
            </a:r>
            <a:r>
              <a:rPr lang="en-US" noProof="0">
                <a:solidFill>
                  <a:srgbClr val="F79646"/>
                </a:solidFill>
              </a:rPr>
              <a:t>concurrently or sequentially</a:t>
            </a:r>
            <a:r>
              <a:rPr lang="en-US" noProof="0"/>
              <a:t>, so that a compiled CUDA program can execute on </a:t>
            </a:r>
            <a:r>
              <a:rPr lang="en-US" noProof="0">
                <a:solidFill>
                  <a:srgbClr val="F79646"/>
                </a:solidFill>
              </a:rPr>
              <a:t>any number of processor cores </a:t>
            </a:r>
            <a:r>
              <a:rPr lang="en-US" i="1" noProof="0">
                <a:solidFill>
                  <a:srgbClr val="000000"/>
                </a:solidFill>
              </a:rPr>
              <a:t>(automatic scalability)</a:t>
            </a:r>
            <a:endParaRPr lang="en-US" i="1" noProof="0">
              <a:solidFill>
                <a:srgbClr val="00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0CD1F-DF31-2B47-B9C0-AAD6CC852762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8961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0CD1F-DF31-2B47-B9C0-AAD6CC852762}" type="slidenum">
              <a:rPr lang="es-ES" smtClean="0"/>
              <a:t>19</a:t>
            </a:fld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2938292" y="281491"/>
            <a:ext cx="2939660" cy="11938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ángulo redondeado 8"/>
          <p:cNvSpPr/>
          <p:nvPr/>
        </p:nvSpPr>
        <p:spPr>
          <a:xfrm>
            <a:off x="3065799" y="596638"/>
            <a:ext cx="602354" cy="353720"/>
          </a:xfrm>
          <a:prstGeom prst="roundRect">
            <a:avLst>
              <a:gd name="adj" fmla="val 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  <a:latin typeface="Century"/>
                <a:cs typeface="Century"/>
              </a:rPr>
              <a:t>Block 0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938292" y="280071"/>
            <a:ext cx="286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Century"/>
                <a:cs typeface="Century"/>
              </a:rPr>
              <a:t>Multithreaded CUDA program</a:t>
            </a:r>
          </a:p>
        </p:txBody>
      </p:sp>
      <p:sp>
        <p:nvSpPr>
          <p:cNvPr id="18" name="Rectángulo redondeado 17"/>
          <p:cNvSpPr/>
          <p:nvPr/>
        </p:nvSpPr>
        <p:spPr>
          <a:xfrm>
            <a:off x="3778221" y="596638"/>
            <a:ext cx="602354" cy="353720"/>
          </a:xfrm>
          <a:prstGeom prst="roundRect">
            <a:avLst>
              <a:gd name="adj" fmla="val 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  <a:latin typeface="Century"/>
                <a:cs typeface="Century"/>
              </a:rPr>
              <a:t>Block 1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4488199" y="596638"/>
            <a:ext cx="602354" cy="353720"/>
          </a:xfrm>
          <a:prstGeom prst="roundRect">
            <a:avLst>
              <a:gd name="adj" fmla="val 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  <a:latin typeface="Century"/>
                <a:cs typeface="Century"/>
              </a:rPr>
              <a:t>Block 2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5199399" y="596638"/>
            <a:ext cx="602354" cy="353720"/>
          </a:xfrm>
          <a:prstGeom prst="roundRect">
            <a:avLst>
              <a:gd name="adj" fmla="val 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  <a:latin typeface="Century"/>
                <a:cs typeface="Century"/>
              </a:rPr>
              <a:t>Block 3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3065799" y="1019971"/>
            <a:ext cx="602354" cy="353720"/>
          </a:xfrm>
          <a:prstGeom prst="roundRect">
            <a:avLst>
              <a:gd name="adj" fmla="val 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  <a:latin typeface="Century"/>
                <a:cs typeface="Century"/>
              </a:rPr>
              <a:t>Block 4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3778221" y="1019971"/>
            <a:ext cx="602354" cy="353720"/>
          </a:xfrm>
          <a:prstGeom prst="roundRect">
            <a:avLst>
              <a:gd name="adj" fmla="val 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  <a:latin typeface="Century"/>
                <a:cs typeface="Century"/>
              </a:rPr>
              <a:t>Block 5</a:t>
            </a:r>
          </a:p>
        </p:txBody>
      </p:sp>
      <p:sp>
        <p:nvSpPr>
          <p:cNvPr id="23" name="Rectángulo redondeado 22"/>
          <p:cNvSpPr/>
          <p:nvPr/>
        </p:nvSpPr>
        <p:spPr>
          <a:xfrm>
            <a:off x="4488199" y="1019971"/>
            <a:ext cx="602354" cy="353720"/>
          </a:xfrm>
          <a:prstGeom prst="roundRect">
            <a:avLst>
              <a:gd name="adj" fmla="val 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  <a:latin typeface="Century"/>
                <a:cs typeface="Century"/>
              </a:rPr>
              <a:t>Block 6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5199399" y="1019971"/>
            <a:ext cx="602354" cy="353720"/>
          </a:xfrm>
          <a:prstGeom prst="roundRect">
            <a:avLst>
              <a:gd name="adj" fmla="val 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  <a:latin typeface="Century"/>
                <a:cs typeface="Century"/>
              </a:rPr>
              <a:t>Block 7</a:t>
            </a:r>
          </a:p>
        </p:txBody>
      </p:sp>
      <p:grpSp>
        <p:nvGrpSpPr>
          <p:cNvPr id="141" name="Agrupar 140"/>
          <p:cNvGrpSpPr/>
          <p:nvPr/>
        </p:nvGrpSpPr>
        <p:grpSpPr>
          <a:xfrm>
            <a:off x="918068" y="3277343"/>
            <a:ext cx="1799732" cy="653972"/>
            <a:chOff x="918068" y="3277343"/>
            <a:chExt cx="1799732" cy="653972"/>
          </a:xfrm>
        </p:grpSpPr>
        <p:sp>
          <p:nvSpPr>
            <p:cNvPr id="90" name="Rectángulo 89"/>
            <p:cNvSpPr/>
            <p:nvPr/>
          </p:nvSpPr>
          <p:spPr>
            <a:xfrm>
              <a:off x="918068" y="3277343"/>
              <a:ext cx="1799732" cy="6539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1" name="Rectángulo redondeado 90"/>
            <p:cNvSpPr/>
            <p:nvPr/>
          </p:nvSpPr>
          <p:spPr>
            <a:xfrm>
              <a:off x="982133" y="3355193"/>
              <a:ext cx="775865" cy="498271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MP 0</a:t>
              </a:r>
            </a:p>
          </p:txBody>
        </p:sp>
        <p:sp>
          <p:nvSpPr>
            <p:cNvPr id="93" name="Rectángulo redondeado 92"/>
            <p:cNvSpPr/>
            <p:nvPr/>
          </p:nvSpPr>
          <p:spPr>
            <a:xfrm>
              <a:off x="1865621" y="3355194"/>
              <a:ext cx="784446" cy="49827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MP 1</a:t>
              </a:r>
            </a:p>
          </p:txBody>
        </p:sp>
        <p:sp>
          <p:nvSpPr>
            <p:cNvPr id="94" name="Rectángulo redondeado 93"/>
            <p:cNvSpPr/>
            <p:nvPr/>
          </p:nvSpPr>
          <p:spPr>
            <a:xfrm>
              <a:off x="1064596" y="3421768"/>
              <a:ext cx="602354" cy="353720"/>
            </a:xfrm>
            <a:prstGeom prst="roundRect">
              <a:avLst>
                <a:gd name="adj" fmla="val 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Block 0</a:t>
              </a:r>
            </a:p>
          </p:txBody>
        </p:sp>
        <p:sp>
          <p:nvSpPr>
            <p:cNvPr id="95" name="Rectángulo redondeado 94"/>
            <p:cNvSpPr/>
            <p:nvPr/>
          </p:nvSpPr>
          <p:spPr>
            <a:xfrm>
              <a:off x="1949066" y="3421768"/>
              <a:ext cx="602354" cy="353720"/>
            </a:xfrm>
            <a:prstGeom prst="roundRect">
              <a:avLst>
                <a:gd name="adj" fmla="val 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Block 1</a:t>
              </a:r>
            </a:p>
          </p:txBody>
        </p:sp>
      </p:grpSp>
      <p:grpSp>
        <p:nvGrpSpPr>
          <p:cNvPr id="142" name="Agrupar 141"/>
          <p:cNvGrpSpPr/>
          <p:nvPr/>
        </p:nvGrpSpPr>
        <p:grpSpPr>
          <a:xfrm>
            <a:off x="918067" y="4005864"/>
            <a:ext cx="1799732" cy="653972"/>
            <a:chOff x="918067" y="4005864"/>
            <a:chExt cx="1799732" cy="653972"/>
          </a:xfrm>
        </p:grpSpPr>
        <p:sp>
          <p:nvSpPr>
            <p:cNvPr id="96" name="Rectángulo 95"/>
            <p:cNvSpPr/>
            <p:nvPr/>
          </p:nvSpPr>
          <p:spPr>
            <a:xfrm>
              <a:off x="918067" y="4005864"/>
              <a:ext cx="1799732" cy="6539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7" name="Rectángulo redondeado 96"/>
            <p:cNvSpPr/>
            <p:nvPr/>
          </p:nvSpPr>
          <p:spPr>
            <a:xfrm>
              <a:off x="982132" y="4083714"/>
              <a:ext cx="775865" cy="498271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MP 0</a:t>
              </a:r>
            </a:p>
          </p:txBody>
        </p:sp>
        <p:sp>
          <p:nvSpPr>
            <p:cNvPr id="98" name="Rectángulo redondeado 97"/>
            <p:cNvSpPr/>
            <p:nvPr/>
          </p:nvSpPr>
          <p:spPr>
            <a:xfrm>
              <a:off x="1865620" y="4083715"/>
              <a:ext cx="784446" cy="49827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MP 1</a:t>
              </a: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064595" y="4150289"/>
              <a:ext cx="602354" cy="353720"/>
            </a:xfrm>
            <a:prstGeom prst="roundRect">
              <a:avLst>
                <a:gd name="adj" fmla="val 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Block 2</a:t>
              </a:r>
            </a:p>
          </p:txBody>
        </p:sp>
        <p:sp>
          <p:nvSpPr>
            <p:cNvPr id="100" name="Rectángulo redondeado 99"/>
            <p:cNvSpPr/>
            <p:nvPr/>
          </p:nvSpPr>
          <p:spPr>
            <a:xfrm>
              <a:off x="1949065" y="4150289"/>
              <a:ext cx="602354" cy="353720"/>
            </a:xfrm>
            <a:prstGeom prst="roundRect">
              <a:avLst>
                <a:gd name="adj" fmla="val 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Block 3</a:t>
              </a:r>
            </a:p>
          </p:txBody>
        </p:sp>
      </p:grpSp>
      <p:grpSp>
        <p:nvGrpSpPr>
          <p:cNvPr id="143" name="Agrupar 142"/>
          <p:cNvGrpSpPr/>
          <p:nvPr/>
        </p:nvGrpSpPr>
        <p:grpSpPr>
          <a:xfrm>
            <a:off x="918067" y="4750542"/>
            <a:ext cx="1799732" cy="653972"/>
            <a:chOff x="918067" y="4750542"/>
            <a:chExt cx="1799732" cy="653972"/>
          </a:xfrm>
        </p:grpSpPr>
        <p:sp>
          <p:nvSpPr>
            <p:cNvPr id="101" name="Rectángulo 100"/>
            <p:cNvSpPr/>
            <p:nvPr/>
          </p:nvSpPr>
          <p:spPr>
            <a:xfrm>
              <a:off x="918067" y="4750542"/>
              <a:ext cx="1799732" cy="6539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2" name="Rectángulo redondeado 101"/>
            <p:cNvSpPr/>
            <p:nvPr/>
          </p:nvSpPr>
          <p:spPr>
            <a:xfrm>
              <a:off x="982132" y="4828392"/>
              <a:ext cx="775865" cy="498271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MP 0</a:t>
              </a:r>
            </a:p>
          </p:txBody>
        </p:sp>
        <p:sp>
          <p:nvSpPr>
            <p:cNvPr id="103" name="Rectángulo redondeado 102"/>
            <p:cNvSpPr/>
            <p:nvPr/>
          </p:nvSpPr>
          <p:spPr>
            <a:xfrm>
              <a:off x="1865620" y="4828393"/>
              <a:ext cx="784446" cy="49827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MP 1</a:t>
              </a:r>
            </a:p>
          </p:txBody>
        </p:sp>
        <p:sp>
          <p:nvSpPr>
            <p:cNvPr id="104" name="Rectángulo redondeado 103"/>
            <p:cNvSpPr/>
            <p:nvPr/>
          </p:nvSpPr>
          <p:spPr>
            <a:xfrm>
              <a:off x="1064595" y="4894967"/>
              <a:ext cx="602354" cy="353720"/>
            </a:xfrm>
            <a:prstGeom prst="roundRect">
              <a:avLst>
                <a:gd name="adj" fmla="val 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Block 4</a:t>
              </a:r>
            </a:p>
          </p:txBody>
        </p:sp>
        <p:sp>
          <p:nvSpPr>
            <p:cNvPr id="105" name="Rectángulo redondeado 104"/>
            <p:cNvSpPr/>
            <p:nvPr/>
          </p:nvSpPr>
          <p:spPr>
            <a:xfrm>
              <a:off x="1949065" y="4894967"/>
              <a:ext cx="602354" cy="353720"/>
            </a:xfrm>
            <a:prstGeom prst="roundRect">
              <a:avLst>
                <a:gd name="adj" fmla="val 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Block 5</a:t>
              </a:r>
            </a:p>
          </p:txBody>
        </p:sp>
      </p:grpSp>
      <p:grpSp>
        <p:nvGrpSpPr>
          <p:cNvPr id="144" name="Agrupar 143"/>
          <p:cNvGrpSpPr/>
          <p:nvPr/>
        </p:nvGrpSpPr>
        <p:grpSpPr>
          <a:xfrm>
            <a:off x="918068" y="5495610"/>
            <a:ext cx="1799732" cy="653972"/>
            <a:chOff x="918068" y="5495610"/>
            <a:chExt cx="1799732" cy="653972"/>
          </a:xfrm>
        </p:grpSpPr>
        <p:sp>
          <p:nvSpPr>
            <p:cNvPr id="106" name="Rectángulo 105"/>
            <p:cNvSpPr/>
            <p:nvPr/>
          </p:nvSpPr>
          <p:spPr>
            <a:xfrm>
              <a:off x="918068" y="5495610"/>
              <a:ext cx="1799732" cy="6539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Rectángulo redondeado 106"/>
            <p:cNvSpPr/>
            <p:nvPr/>
          </p:nvSpPr>
          <p:spPr>
            <a:xfrm>
              <a:off x="982133" y="5573460"/>
              <a:ext cx="775865" cy="498271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MP 0</a:t>
              </a:r>
            </a:p>
          </p:txBody>
        </p:sp>
        <p:sp>
          <p:nvSpPr>
            <p:cNvPr id="108" name="Rectángulo redondeado 107"/>
            <p:cNvSpPr/>
            <p:nvPr/>
          </p:nvSpPr>
          <p:spPr>
            <a:xfrm>
              <a:off x="1865621" y="5573461"/>
              <a:ext cx="784446" cy="49827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MP 1</a:t>
              </a:r>
            </a:p>
          </p:txBody>
        </p:sp>
        <p:sp>
          <p:nvSpPr>
            <p:cNvPr id="109" name="Rectángulo redondeado 108"/>
            <p:cNvSpPr/>
            <p:nvPr/>
          </p:nvSpPr>
          <p:spPr>
            <a:xfrm>
              <a:off x="1064596" y="5640035"/>
              <a:ext cx="602354" cy="353720"/>
            </a:xfrm>
            <a:prstGeom prst="roundRect">
              <a:avLst>
                <a:gd name="adj" fmla="val 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Block 6</a:t>
              </a:r>
            </a:p>
          </p:txBody>
        </p:sp>
        <p:sp>
          <p:nvSpPr>
            <p:cNvPr id="110" name="Rectángulo redondeado 109"/>
            <p:cNvSpPr/>
            <p:nvPr/>
          </p:nvSpPr>
          <p:spPr>
            <a:xfrm>
              <a:off x="1949066" y="5640035"/>
              <a:ext cx="602354" cy="353720"/>
            </a:xfrm>
            <a:prstGeom prst="roundRect">
              <a:avLst>
                <a:gd name="adj" fmla="val 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Block 7</a:t>
              </a:r>
            </a:p>
          </p:txBody>
        </p:sp>
      </p:grpSp>
      <p:grpSp>
        <p:nvGrpSpPr>
          <p:cNvPr id="146" name="Agrupar 145"/>
          <p:cNvGrpSpPr/>
          <p:nvPr/>
        </p:nvGrpSpPr>
        <p:grpSpPr>
          <a:xfrm>
            <a:off x="4263416" y="3655416"/>
            <a:ext cx="3579312" cy="653972"/>
            <a:chOff x="4263416" y="3655416"/>
            <a:chExt cx="3579312" cy="653972"/>
          </a:xfrm>
        </p:grpSpPr>
        <p:sp>
          <p:nvSpPr>
            <p:cNvPr id="117" name="Rectángulo 116"/>
            <p:cNvSpPr/>
            <p:nvPr/>
          </p:nvSpPr>
          <p:spPr>
            <a:xfrm>
              <a:off x="4263416" y="3655416"/>
              <a:ext cx="3579312" cy="6539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Rectángulo redondeado 117"/>
            <p:cNvSpPr/>
            <p:nvPr/>
          </p:nvSpPr>
          <p:spPr>
            <a:xfrm>
              <a:off x="4327481" y="3733266"/>
              <a:ext cx="775865" cy="498271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MP 0</a:t>
              </a:r>
            </a:p>
          </p:txBody>
        </p:sp>
        <p:sp>
          <p:nvSpPr>
            <p:cNvPr id="119" name="Rectángulo redondeado 118"/>
            <p:cNvSpPr/>
            <p:nvPr/>
          </p:nvSpPr>
          <p:spPr>
            <a:xfrm>
              <a:off x="5210969" y="3733267"/>
              <a:ext cx="784446" cy="49827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MP 1</a:t>
              </a:r>
            </a:p>
          </p:txBody>
        </p:sp>
        <p:sp>
          <p:nvSpPr>
            <p:cNvPr id="120" name="Rectángulo redondeado 119"/>
            <p:cNvSpPr/>
            <p:nvPr/>
          </p:nvSpPr>
          <p:spPr>
            <a:xfrm>
              <a:off x="4409944" y="3799841"/>
              <a:ext cx="602354" cy="353720"/>
            </a:xfrm>
            <a:prstGeom prst="roundRect">
              <a:avLst>
                <a:gd name="adj" fmla="val 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Block 0</a:t>
              </a:r>
            </a:p>
          </p:txBody>
        </p:sp>
        <p:sp>
          <p:nvSpPr>
            <p:cNvPr id="121" name="Rectángulo redondeado 120"/>
            <p:cNvSpPr/>
            <p:nvPr/>
          </p:nvSpPr>
          <p:spPr>
            <a:xfrm>
              <a:off x="5294414" y="3799841"/>
              <a:ext cx="602354" cy="353720"/>
            </a:xfrm>
            <a:prstGeom prst="roundRect">
              <a:avLst>
                <a:gd name="adj" fmla="val 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Block 1</a:t>
              </a:r>
            </a:p>
          </p:txBody>
        </p:sp>
        <p:sp>
          <p:nvSpPr>
            <p:cNvPr id="122" name="Rectángulo redondeado 121"/>
            <p:cNvSpPr/>
            <p:nvPr/>
          </p:nvSpPr>
          <p:spPr>
            <a:xfrm>
              <a:off x="6087563" y="3733266"/>
              <a:ext cx="775865" cy="498271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MP 0</a:t>
              </a:r>
            </a:p>
          </p:txBody>
        </p:sp>
        <p:sp>
          <p:nvSpPr>
            <p:cNvPr id="123" name="Rectángulo redondeado 122"/>
            <p:cNvSpPr/>
            <p:nvPr/>
          </p:nvSpPr>
          <p:spPr>
            <a:xfrm>
              <a:off x="6971051" y="3733267"/>
              <a:ext cx="784446" cy="49827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MP 1</a:t>
              </a:r>
            </a:p>
          </p:txBody>
        </p:sp>
        <p:sp>
          <p:nvSpPr>
            <p:cNvPr id="124" name="Rectángulo redondeado 123"/>
            <p:cNvSpPr/>
            <p:nvPr/>
          </p:nvSpPr>
          <p:spPr>
            <a:xfrm>
              <a:off x="6170026" y="3799841"/>
              <a:ext cx="602354" cy="353720"/>
            </a:xfrm>
            <a:prstGeom prst="roundRect">
              <a:avLst>
                <a:gd name="adj" fmla="val 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Block 2</a:t>
              </a:r>
            </a:p>
          </p:txBody>
        </p:sp>
        <p:sp>
          <p:nvSpPr>
            <p:cNvPr id="125" name="Rectángulo redondeado 124"/>
            <p:cNvSpPr/>
            <p:nvPr/>
          </p:nvSpPr>
          <p:spPr>
            <a:xfrm>
              <a:off x="7054496" y="3799841"/>
              <a:ext cx="602354" cy="353720"/>
            </a:xfrm>
            <a:prstGeom prst="roundRect">
              <a:avLst>
                <a:gd name="adj" fmla="val 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Block 3</a:t>
              </a:r>
            </a:p>
          </p:txBody>
        </p:sp>
      </p:grpSp>
      <p:grpSp>
        <p:nvGrpSpPr>
          <p:cNvPr id="145" name="Agrupar 144"/>
          <p:cNvGrpSpPr/>
          <p:nvPr/>
        </p:nvGrpSpPr>
        <p:grpSpPr>
          <a:xfrm>
            <a:off x="4263416" y="4383937"/>
            <a:ext cx="3579312" cy="653972"/>
            <a:chOff x="4263416" y="4383937"/>
            <a:chExt cx="3579312" cy="653972"/>
          </a:xfrm>
        </p:grpSpPr>
        <p:sp>
          <p:nvSpPr>
            <p:cNvPr id="126" name="Rectángulo 125"/>
            <p:cNvSpPr/>
            <p:nvPr/>
          </p:nvSpPr>
          <p:spPr>
            <a:xfrm>
              <a:off x="4263416" y="4383937"/>
              <a:ext cx="3579312" cy="6539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7" name="Rectángulo redondeado 126"/>
            <p:cNvSpPr/>
            <p:nvPr/>
          </p:nvSpPr>
          <p:spPr>
            <a:xfrm>
              <a:off x="4327481" y="4461787"/>
              <a:ext cx="775865" cy="498271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MP 0</a:t>
              </a:r>
            </a:p>
          </p:txBody>
        </p:sp>
        <p:sp>
          <p:nvSpPr>
            <p:cNvPr id="128" name="Rectángulo redondeado 127"/>
            <p:cNvSpPr/>
            <p:nvPr/>
          </p:nvSpPr>
          <p:spPr>
            <a:xfrm>
              <a:off x="5210969" y="4461788"/>
              <a:ext cx="784446" cy="49827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MP 1</a:t>
              </a:r>
            </a:p>
          </p:txBody>
        </p:sp>
        <p:sp>
          <p:nvSpPr>
            <p:cNvPr id="129" name="Rectángulo redondeado 128"/>
            <p:cNvSpPr/>
            <p:nvPr/>
          </p:nvSpPr>
          <p:spPr>
            <a:xfrm>
              <a:off x="4409944" y="4528362"/>
              <a:ext cx="602354" cy="353720"/>
            </a:xfrm>
            <a:prstGeom prst="roundRect">
              <a:avLst>
                <a:gd name="adj" fmla="val 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Block 4</a:t>
              </a:r>
            </a:p>
          </p:txBody>
        </p:sp>
        <p:sp>
          <p:nvSpPr>
            <p:cNvPr id="130" name="Rectángulo redondeado 129"/>
            <p:cNvSpPr/>
            <p:nvPr/>
          </p:nvSpPr>
          <p:spPr>
            <a:xfrm>
              <a:off x="5294414" y="4528362"/>
              <a:ext cx="602354" cy="353720"/>
            </a:xfrm>
            <a:prstGeom prst="roundRect">
              <a:avLst>
                <a:gd name="adj" fmla="val 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Block 5</a:t>
              </a:r>
            </a:p>
          </p:txBody>
        </p:sp>
        <p:sp>
          <p:nvSpPr>
            <p:cNvPr id="131" name="Rectángulo redondeado 130"/>
            <p:cNvSpPr/>
            <p:nvPr/>
          </p:nvSpPr>
          <p:spPr>
            <a:xfrm>
              <a:off x="6087563" y="4461787"/>
              <a:ext cx="775865" cy="498271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MP 0</a:t>
              </a:r>
            </a:p>
          </p:txBody>
        </p:sp>
        <p:sp>
          <p:nvSpPr>
            <p:cNvPr id="132" name="Rectángulo redondeado 131"/>
            <p:cNvSpPr/>
            <p:nvPr/>
          </p:nvSpPr>
          <p:spPr>
            <a:xfrm>
              <a:off x="6971051" y="4461788"/>
              <a:ext cx="784446" cy="49827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MP 1</a:t>
              </a:r>
            </a:p>
          </p:txBody>
        </p:sp>
        <p:sp>
          <p:nvSpPr>
            <p:cNvPr id="133" name="Rectángulo redondeado 132"/>
            <p:cNvSpPr/>
            <p:nvPr/>
          </p:nvSpPr>
          <p:spPr>
            <a:xfrm>
              <a:off x="6170026" y="4528362"/>
              <a:ext cx="602354" cy="353720"/>
            </a:xfrm>
            <a:prstGeom prst="roundRect">
              <a:avLst>
                <a:gd name="adj" fmla="val 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Block 6</a:t>
              </a:r>
            </a:p>
          </p:txBody>
        </p:sp>
        <p:sp>
          <p:nvSpPr>
            <p:cNvPr id="134" name="Rectángulo redondeado 133"/>
            <p:cNvSpPr/>
            <p:nvPr/>
          </p:nvSpPr>
          <p:spPr>
            <a:xfrm>
              <a:off x="7054496" y="4528362"/>
              <a:ext cx="602354" cy="353720"/>
            </a:xfrm>
            <a:prstGeom prst="roundRect">
              <a:avLst>
                <a:gd name="adj" fmla="val 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Block 7</a:t>
              </a:r>
            </a:p>
          </p:txBody>
        </p:sp>
      </p:grpSp>
      <p:grpSp>
        <p:nvGrpSpPr>
          <p:cNvPr id="140" name="Agrupar 139"/>
          <p:cNvGrpSpPr/>
          <p:nvPr/>
        </p:nvGrpSpPr>
        <p:grpSpPr>
          <a:xfrm>
            <a:off x="918068" y="1829966"/>
            <a:ext cx="2666394" cy="1383248"/>
            <a:chOff x="918068" y="1829966"/>
            <a:chExt cx="2666394" cy="1383248"/>
          </a:xfrm>
        </p:grpSpPr>
        <p:sp>
          <p:nvSpPr>
            <p:cNvPr id="25" name="Rectángulo 24"/>
            <p:cNvSpPr/>
            <p:nvPr/>
          </p:nvSpPr>
          <p:spPr>
            <a:xfrm>
              <a:off x="918068" y="2332062"/>
              <a:ext cx="1799732" cy="8811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tángulo redondeado 25"/>
            <p:cNvSpPr/>
            <p:nvPr/>
          </p:nvSpPr>
          <p:spPr>
            <a:xfrm>
              <a:off x="982133" y="2647208"/>
              <a:ext cx="775864" cy="498271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MP 0</a:t>
              </a: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918068" y="2330642"/>
              <a:ext cx="1731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Century"/>
                  <a:cs typeface="Century"/>
                </a:rPr>
                <a:t>GPU with 2 MP</a:t>
              </a:r>
            </a:p>
          </p:txBody>
        </p:sp>
        <p:sp>
          <p:nvSpPr>
            <p:cNvPr id="28" name="Rectángulo redondeado 27"/>
            <p:cNvSpPr/>
            <p:nvPr/>
          </p:nvSpPr>
          <p:spPr>
            <a:xfrm>
              <a:off x="1865620" y="2647209"/>
              <a:ext cx="784447" cy="49827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MP 1</a:t>
              </a:r>
            </a:p>
          </p:txBody>
        </p:sp>
        <p:sp>
          <p:nvSpPr>
            <p:cNvPr id="137" name="Flecha abajo 136"/>
            <p:cNvSpPr/>
            <p:nvPr/>
          </p:nvSpPr>
          <p:spPr>
            <a:xfrm rot="4187291">
              <a:off x="2639579" y="1096751"/>
              <a:ext cx="211667" cy="167809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Agrupar 146"/>
          <p:cNvGrpSpPr/>
          <p:nvPr/>
        </p:nvGrpSpPr>
        <p:grpSpPr>
          <a:xfrm>
            <a:off x="4263416" y="2014086"/>
            <a:ext cx="3579312" cy="1577201"/>
            <a:chOff x="4263416" y="2014086"/>
            <a:chExt cx="3579312" cy="1577201"/>
          </a:xfrm>
        </p:grpSpPr>
        <p:sp>
          <p:nvSpPr>
            <p:cNvPr id="111" name="Rectángulo 110"/>
            <p:cNvSpPr/>
            <p:nvPr/>
          </p:nvSpPr>
          <p:spPr>
            <a:xfrm>
              <a:off x="4263416" y="2710135"/>
              <a:ext cx="3579312" cy="8811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Rectángulo redondeado 111"/>
            <p:cNvSpPr/>
            <p:nvPr/>
          </p:nvSpPr>
          <p:spPr>
            <a:xfrm>
              <a:off x="4327481" y="3025281"/>
              <a:ext cx="775864" cy="498271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MP 0</a:t>
              </a:r>
            </a:p>
          </p:txBody>
        </p:sp>
        <p:sp>
          <p:nvSpPr>
            <p:cNvPr id="113" name="CuadroTexto 112"/>
            <p:cNvSpPr txBox="1"/>
            <p:nvPr/>
          </p:nvSpPr>
          <p:spPr>
            <a:xfrm>
              <a:off x="4263416" y="2708715"/>
              <a:ext cx="3579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Century"/>
                  <a:cs typeface="Century"/>
                </a:rPr>
                <a:t>GPU with 4 MP</a:t>
              </a:r>
            </a:p>
          </p:txBody>
        </p:sp>
        <p:sp>
          <p:nvSpPr>
            <p:cNvPr id="114" name="Rectángulo redondeado 113"/>
            <p:cNvSpPr/>
            <p:nvPr/>
          </p:nvSpPr>
          <p:spPr>
            <a:xfrm>
              <a:off x="5210968" y="3025282"/>
              <a:ext cx="784447" cy="49827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MP 1</a:t>
              </a:r>
            </a:p>
          </p:txBody>
        </p:sp>
        <p:sp>
          <p:nvSpPr>
            <p:cNvPr id="115" name="Rectángulo redondeado 114"/>
            <p:cNvSpPr/>
            <p:nvPr/>
          </p:nvSpPr>
          <p:spPr>
            <a:xfrm>
              <a:off x="6087563" y="3025280"/>
              <a:ext cx="775864" cy="498271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MP 2</a:t>
              </a:r>
            </a:p>
          </p:txBody>
        </p:sp>
        <p:sp>
          <p:nvSpPr>
            <p:cNvPr id="116" name="Rectángulo redondeado 115"/>
            <p:cNvSpPr/>
            <p:nvPr/>
          </p:nvSpPr>
          <p:spPr>
            <a:xfrm>
              <a:off x="6971050" y="3025281"/>
              <a:ext cx="784447" cy="49827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Century"/>
                  <a:cs typeface="Century"/>
                </a:rPr>
                <a:t>MP 3</a:t>
              </a:r>
            </a:p>
          </p:txBody>
        </p:sp>
        <p:sp>
          <p:nvSpPr>
            <p:cNvPr id="138" name="Flecha abajo 137"/>
            <p:cNvSpPr/>
            <p:nvPr/>
          </p:nvSpPr>
          <p:spPr>
            <a:xfrm rot="18877442">
              <a:off x="5181206" y="1410981"/>
              <a:ext cx="211667" cy="1417877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9511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CUDA_C_Programming_Guide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651108"/>
              </p:ext>
            </p:extLst>
          </p:nvPr>
        </p:nvGraphicFramePr>
        <p:xfrm>
          <a:off x="457200" y="1600201"/>
          <a:ext cx="8229600" cy="2582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0CD1F-DF31-2B47-B9C0-AAD6CC852762}" type="slidenum">
              <a:rPr lang="es-ES" smtClean="0"/>
              <a:t>2</a:t>
            </a:fld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1261534" y="4529667"/>
            <a:ext cx="6629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entury"/>
                <a:cs typeface="Century"/>
              </a:rPr>
              <a:t>“…the programmable Graphic Processor Unit or GPU has evolved into a highly parallel, multithreaded, </a:t>
            </a:r>
            <a:r>
              <a:rPr lang="en-GB" dirty="0" err="1">
                <a:latin typeface="Century"/>
                <a:cs typeface="Century"/>
              </a:rPr>
              <a:t>manycore</a:t>
            </a:r>
            <a:r>
              <a:rPr lang="en-GB" dirty="0">
                <a:latin typeface="Century"/>
                <a:cs typeface="Century"/>
              </a:rPr>
              <a:t> processor with tremendous computational horsepower and very high memory bandwidth…”</a:t>
            </a:r>
          </a:p>
        </p:txBody>
      </p:sp>
    </p:spTree>
    <p:extLst>
      <p:ext uri="{BB962C8B-B14F-4D97-AF65-F5344CB8AC3E}">
        <p14:creationId xmlns:p14="http://schemas.microsoft.com/office/powerpoint/2010/main" val="2610134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Kernels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CUDA C extends C by allowing the programmer to define C functions called </a:t>
            </a:r>
            <a:r>
              <a:rPr lang="en-GB" b="1" i="1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kernels</a:t>
            </a:r>
            <a:r>
              <a:rPr lang="en-GB" dirty="0"/>
              <a:t>.</a:t>
            </a:r>
          </a:p>
          <a:p>
            <a:r>
              <a:rPr lang="en-GB" dirty="0"/>
              <a:t>A kernel is executed N times in parallel by N different CUDA </a:t>
            </a:r>
            <a:r>
              <a:rPr lang="en-GB" b="1" i="1" dirty="0">
                <a:solidFill>
                  <a:srgbClr val="F7964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threads</a:t>
            </a:r>
            <a:r>
              <a:rPr lang="en-GB" dirty="0"/>
              <a:t>.</a:t>
            </a:r>
          </a:p>
          <a:p>
            <a:r>
              <a:rPr lang="en-GB" dirty="0"/>
              <a:t>Syntax example of a C function definition: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	void </a:t>
            </a:r>
            <a:r>
              <a:rPr lang="en-GB" sz="1600" dirty="0" err="1">
                <a:latin typeface="Courier New"/>
                <a:cs typeface="Courier New"/>
              </a:rPr>
              <a:t>VecAdd</a:t>
            </a:r>
            <a:r>
              <a:rPr lang="en-GB" sz="1600" dirty="0">
                <a:latin typeface="Courier New"/>
                <a:cs typeface="Courier New"/>
              </a:rPr>
              <a:t>(float* A, float* B, float* C) 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	{ 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	   ... 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	}</a:t>
            </a:r>
          </a:p>
          <a:p>
            <a:r>
              <a:rPr lang="en-GB" dirty="0"/>
              <a:t>Syntax example of a C function call: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	</a:t>
            </a:r>
            <a:r>
              <a:rPr lang="en-GB" sz="1600" dirty="0" err="1">
                <a:latin typeface="Courier New"/>
                <a:cs typeface="Courier New"/>
              </a:rPr>
              <a:t>VecAdd</a:t>
            </a:r>
            <a:r>
              <a:rPr lang="en-GB" sz="1600" dirty="0">
                <a:latin typeface="Courier New"/>
                <a:cs typeface="Courier New"/>
              </a:rPr>
              <a:t>( A, B, C);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5791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Kernels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CUDA C extends C by allowing the programmer to define C functions called </a:t>
            </a:r>
            <a:r>
              <a:rPr lang="en-GB" b="1" i="1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kernels</a:t>
            </a:r>
            <a:r>
              <a:rPr lang="en-GB" dirty="0"/>
              <a:t>.</a:t>
            </a:r>
          </a:p>
          <a:p>
            <a:r>
              <a:rPr lang="en-GB" dirty="0"/>
              <a:t>A kernel is executed N times in parallel by N different CUDA </a:t>
            </a:r>
            <a:r>
              <a:rPr lang="en-GB" b="1" i="1" dirty="0">
                <a:solidFill>
                  <a:srgbClr val="F7964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threads</a:t>
            </a:r>
            <a:r>
              <a:rPr lang="en-GB" dirty="0"/>
              <a:t>.</a:t>
            </a:r>
          </a:p>
          <a:p>
            <a:r>
              <a:rPr lang="en-GB" dirty="0"/>
              <a:t>Syntax example of a kernel definition: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	__global__ void </a:t>
            </a:r>
            <a:r>
              <a:rPr lang="en-GB" sz="1600" dirty="0" err="1">
                <a:latin typeface="Courier New"/>
                <a:cs typeface="Courier New"/>
              </a:rPr>
              <a:t>VecAdd</a:t>
            </a:r>
            <a:r>
              <a:rPr lang="en-GB" sz="1600" dirty="0">
                <a:latin typeface="Courier New"/>
                <a:cs typeface="Courier New"/>
              </a:rPr>
              <a:t>(float* A, float* B, float* C) 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	{ 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	   ... 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	}</a:t>
            </a:r>
          </a:p>
          <a:p>
            <a:r>
              <a:rPr lang="en-GB" dirty="0"/>
              <a:t>Syntax example of a kernel call: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	</a:t>
            </a:r>
            <a:r>
              <a:rPr lang="en-GB" sz="1600" dirty="0" err="1">
                <a:latin typeface="Courier New"/>
                <a:cs typeface="Courier New"/>
              </a:rPr>
              <a:t>VecAdd</a:t>
            </a:r>
            <a:r>
              <a:rPr lang="en-GB" sz="1600" dirty="0">
                <a:latin typeface="Courier New"/>
                <a:cs typeface="Courier New"/>
              </a:rPr>
              <a:t>&lt;&lt;&lt;1,N&gt;&gt;&gt;( A, B, C);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517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Kernels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thread that executes the kernel is given a unique </a:t>
            </a:r>
            <a:r>
              <a:rPr lang="en-GB" b="1" i="1" dirty="0">
                <a:solidFill>
                  <a:srgbClr val="F7964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thread ID</a:t>
            </a:r>
            <a:r>
              <a:rPr lang="en-GB" dirty="0"/>
              <a:t>.</a:t>
            </a:r>
          </a:p>
          <a:p>
            <a:r>
              <a:rPr lang="en-GB" dirty="0"/>
              <a:t>This Thread ID is accessible within the kernel through the built-in </a:t>
            </a:r>
            <a:r>
              <a:rPr lang="en-GB" dirty="0" err="1">
                <a:latin typeface="Courier New"/>
                <a:cs typeface="Courier New"/>
              </a:rPr>
              <a:t>threadIdx</a:t>
            </a:r>
            <a:r>
              <a:rPr lang="en-GB" dirty="0"/>
              <a:t> variable.</a:t>
            </a:r>
          </a:p>
          <a:p>
            <a:endParaRPr lang="en-GB" dirty="0"/>
          </a:p>
        </p:txBody>
      </p:sp>
      <p:pic>
        <p:nvPicPr>
          <p:cNvPr id="6" name="Imagen 5" descr="image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276" y="3136193"/>
            <a:ext cx="5265756" cy="28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83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Thread Hierarchy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>
                <a:latin typeface="Courier New"/>
                <a:cs typeface="Courier New"/>
              </a:rPr>
              <a:t>threadIdx</a:t>
            </a:r>
            <a:r>
              <a:rPr lang="en-GB" dirty="0"/>
              <a:t> is a 3-component vector. </a:t>
            </a:r>
          </a:p>
          <a:p>
            <a:r>
              <a:rPr lang="en-GB" dirty="0"/>
              <a:t>Threads are arranged into one-dimensional, two-dimensional or three-dimensional </a:t>
            </a:r>
            <a:r>
              <a:rPr lang="en-GB" b="1" i="1" dirty="0">
                <a:solidFill>
                  <a:srgbClr val="F7964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blocks of threads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7" name="Imagen 6" descr="image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15" y="2863850"/>
            <a:ext cx="70612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83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Thread Hierarchy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Blocks are organized into a one-dimensional, two-dimensional, or three-dimensional grid of </a:t>
            </a:r>
            <a:r>
              <a:rPr lang="en-GB" b="1" i="1" dirty="0">
                <a:solidFill>
                  <a:srgbClr val="F7964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thread blocks</a:t>
            </a:r>
            <a:r>
              <a:rPr lang="en-GB" dirty="0"/>
              <a:t>. </a:t>
            </a:r>
          </a:p>
          <a:p>
            <a:r>
              <a:rPr lang="en-GB" dirty="0"/>
              <a:t>The number of thread blocks in a grid is usually dictated by the size of the data being processed.</a:t>
            </a:r>
          </a:p>
          <a:p>
            <a:r>
              <a:rPr lang="en-GB" dirty="0"/>
              <a:t>The number of threads per block and the number of blocks per grid specified in the </a:t>
            </a:r>
            <a:r>
              <a:rPr lang="en-GB" dirty="0">
                <a:latin typeface="Courier New"/>
                <a:cs typeface="Courier New"/>
              </a:rPr>
              <a:t>&lt;&lt;&lt;...&gt;&gt;&gt;</a:t>
            </a:r>
            <a:r>
              <a:rPr lang="en-GB" dirty="0"/>
              <a:t> syntax can be of type </a:t>
            </a:r>
            <a:r>
              <a:rPr lang="en-GB" b="1" dirty="0" err="1">
                <a:latin typeface="Courier New"/>
                <a:cs typeface="Courier New"/>
              </a:rPr>
              <a:t>int</a:t>
            </a:r>
            <a:r>
              <a:rPr lang="en-GB" dirty="0"/>
              <a:t> or </a:t>
            </a:r>
            <a:r>
              <a:rPr lang="en-GB" b="1" dirty="0">
                <a:latin typeface="Courier New"/>
                <a:cs typeface="Courier New"/>
              </a:rPr>
              <a:t>dim3</a:t>
            </a:r>
            <a:r>
              <a:rPr lang="en-GB" dirty="0"/>
              <a:t>.</a:t>
            </a:r>
          </a:p>
          <a:p>
            <a:r>
              <a:rPr lang="en-GB" dirty="0"/>
              <a:t>Each block within the grid can be identified by a one-dimensional, two-dimensional, or three-dimensional index accessible within the kernel through the built-in </a:t>
            </a:r>
            <a:r>
              <a:rPr lang="en-GB" b="1" dirty="0" err="1">
                <a:latin typeface="Courier New"/>
                <a:cs typeface="Courier New"/>
              </a:rPr>
              <a:t>blockIdx</a:t>
            </a:r>
            <a:r>
              <a:rPr lang="en-GB" b="1" dirty="0">
                <a:latin typeface="Courier New"/>
                <a:cs typeface="Courier New"/>
              </a:rPr>
              <a:t> </a:t>
            </a:r>
            <a:r>
              <a:rPr lang="en-GB" dirty="0"/>
              <a:t>variable.</a:t>
            </a:r>
          </a:p>
        </p:txBody>
      </p:sp>
    </p:spTree>
    <p:extLst>
      <p:ext uri="{BB962C8B-B14F-4D97-AF65-F5344CB8AC3E}">
        <p14:creationId xmlns:p14="http://schemas.microsoft.com/office/powerpoint/2010/main" val="3168547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Thread Hierarchy</a:t>
            </a:r>
          </a:p>
        </p:txBody>
      </p:sp>
      <p:pic>
        <p:nvPicPr>
          <p:cNvPr id="8" name="Imagen 7" descr="image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13" y="2137257"/>
            <a:ext cx="7112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3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Thread Hierarchy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thread block size of 16x16 (256 threads), although arbitrary in this case, is a common choice. </a:t>
            </a:r>
          </a:p>
          <a:p>
            <a:r>
              <a:rPr lang="en-GB" dirty="0"/>
              <a:t>The index of a thread and its thread ID relate to each other as</a:t>
            </a:r>
          </a:p>
          <a:p>
            <a:pPr lvl="1"/>
            <a:r>
              <a:rPr lang="en-GB" dirty="0"/>
              <a:t>1D block: they are the same; </a:t>
            </a:r>
          </a:p>
          <a:p>
            <a:pPr lvl="1"/>
            <a:r>
              <a:rPr lang="en-GB" dirty="0"/>
              <a:t>2D block of size (</a:t>
            </a:r>
            <a:r>
              <a:rPr lang="en-GB" dirty="0" err="1"/>
              <a:t>Dx</a:t>
            </a:r>
            <a:r>
              <a:rPr lang="en-GB" dirty="0"/>
              <a:t>, </a:t>
            </a:r>
            <a:r>
              <a:rPr lang="en-GB" dirty="0" err="1"/>
              <a:t>Dy</a:t>
            </a:r>
            <a:r>
              <a:rPr lang="en-GB" dirty="0"/>
              <a:t>): the thread ID of a thread of index (x, y) is (x + y </a:t>
            </a:r>
            <a:r>
              <a:rPr lang="en-GB" dirty="0" err="1"/>
              <a:t>Dx</a:t>
            </a:r>
            <a:r>
              <a:rPr lang="en-GB" dirty="0"/>
              <a:t>); </a:t>
            </a:r>
          </a:p>
          <a:p>
            <a:pPr lvl="1"/>
            <a:r>
              <a:rPr lang="en-GB" dirty="0"/>
              <a:t>3D block of size (</a:t>
            </a:r>
            <a:r>
              <a:rPr lang="en-GB" dirty="0" err="1"/>
              <a:t>Dx</a:t>
            </a:r>
            <a:r>
              <a:rPr lang="en-GB" dirty="0"/>
              <a:t>, </a:t>
            </a:r>
            <a:r>
              <a:rPr lang="en-GB" dirty="0" err="1"/>
              <a:t>Dy</a:t>
            </a:r>
            <a:r>
              <a:rPr lang="en-GB" dirty="0"/>
              <a:t>, </a:t>
            </a:r>
            <a:r>
              <a:rPr lang="en-GB" dirty="0" err="1"/>
              <a:t>Dz</a:t>
            </a:r>
            <a:r>
              <a:rPr lang="en-GB" dirty="0"/>
              <a:t>): the thread ID of a thread of index (x, y, z) is (x + y </a:t>
            </a:r>
            <a:r>
              <a:rPr lang="en-GB" dirty="0" err="1"/>
              <a:t>Dx</a:t>
            </a:r>
            <a:r>
              <a:rPr lang="en-GB" dirty="0"/>
              <a:t> + z </a:t>
            </a:r>
            <a:r>
              <a:rPr lang="en-GB" dirty="0" err="1"/>
              <a:t>Dx</a:t>
            </a:r>
            <a:r>
              <a:rPr lang="en-GB" dirty="0"/>
              <a:t> </a:t>
            </a:r>
            <a:r>
              <a:rPr lang="en-GB" dirty="0" err="1"/>
              <a:t>Dy</a:t>
            </a:r>
            <a:r>
              <a:rPr lang="en-GB" dirty="0"/>
              <a:t>).</a:t>
            </a:r>
          </a:p>
          <a:p>
            <a:r>
              <a:rPr lang="en-GB" dirty="0"/>
              <a:t>The grid is created with enough blocks to have one thread per matrix element as before. </a:t>
            </a:r>
          </a:p>
          <a:p>
            <a:r>
              <a:rPr lang="en-GB" u="sng" dirty="0"/>
              <a:t>Thread blocks are required to execute independently</a:t>
            </a:r>
            <a:r>
              <a:rPr lang="en-GB" dirty="0"/>
              <a:t>: It must be possible to execute them in any order, in parallel or in series. </a:t>
            </a:r>
          </a:p>
          <a:p>
            <a:r>
              <a:rPr lang="en-GB" dirty="0"/>
              <a:t>Threads within a block can cooperate by sharing data through some </a:t>
            </a:r>
            <a:r>
              <a:rPr lang="en-GB" b="1" i="1" dirty="0">
                <a:solidFill>
                  <a:srgbClr val="F7964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shared memory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8668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CUDA Language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FFC000"/>
                </a:solidFill>
              </a:rPr>
              <a:t>Language C</a:t>
            </a:r>
            <a:r>
              <a:rPr lang="en-GB" dirty="0"/>
              <a:t> with a minimal set of extensions</a:t>
            </a:r>
          </a:p>
          <a:p>
            <a:r>
              <a:rPr lang="en-GB" dirty="0"/>
              <a:t>Declaration </a:t>
            </a:r>
            <a:r>
              <a:rPr lang="en-GB" dirty="0" err="1">
                <a:solidFill>
                  <a:srgbClr val="FFC000"/>
                </a:solidFill>
              </a:rPr>
              <a:t>specifiers</a:t>
            </a:r>
            <a:r>
              <a:rPr lang="en-GB" dirty="0"/>
              <a:t> to indicate where things live</a:t>
            </a:r>
          </a:p>
          <a:p>
            <a:pPr lvl="1">
              <a:buNone/>
            </a:pPr>
            <a:r>
              <a:rPr lang="en-GB" sz="1400" dirty="0">
                <a:latin typeface="Courier New" pitchFamily="49" charset="0"/>
                <a:cs typeface="Courier New" pitchFamily="49" charset="0"/>
              </a:rPr>
              <a:t>__global__ void </a:t>
            </a:r>
            <a:r>
              <a:rPr lang="en-GB" sz="1400" dirty="0" err="1">
                <a:latin typeface="Courier New" pitchFamily="49" charset="0"/>
                <a:cs typeface="Courier New" pitchFamily="49" charset="0"/>
              </a:rPr>
              <a:t>KernelFunc</a:t>
            </a:r>
            <a:r>
              <a:rPr lang="en-GB" sz="1400" dirty="0">
                <a:latin typeface="Courier New" pitchFamily="49" charset="0"/>
                <a:cs typeface="Courier New" pitchFamily="49" charset="0"/>
              </a:rPr>
              <a:t>(...); // kernel function, runs on device</a:t>
            </a:r>
          </a:p>
          <a:p>
            <a:pPr lvl="1">
              <a:buNone/>
            </a:pPr>
            <a:r>
              <a:rPr lang="en-GB" sz="1400" dirty="0">
                <a:latin typeface="Courier New" pitchFamily="49" charset="0"/>
                <a:cs typeface="Courier New" pitchFamily="49" charset="0"/>
              </a:rPr>
              <a:t>__device__ </a:t>
            </a:r>
            <a:r>
              <a:rPr lang="en-GB" sz="1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400" dirty="0" err="1">
                <a:latin typeface="Courier New" pitchFamily="49" charset="0"/>
                <a:cs typeface="Courier New" pitchFamily="49" charset="0"/>
              </a:rPr>
              <a:t>GlobalVar</a:t>
            </a:r>
            <a:r>
              <a:rPr lang="en-GB" sz="1400" dirty="0">
                <a:latin typeface="Courier New" pitchFamily="49" charset="0"/>
                <a:cs typeface="Courier New" pitchFamily="49" charset="0"/>
              </a:rPr>
              <a:t>;        // variable in device memory</a:t>
            </a:r>
          </a:p>
          <a:p>
            <a:pPr lvl="1">
              <a:buNone/>
            </a:pPr>
            <a:r>
              <a:rPr lang="en-GB" sz="1400" dirty="0">
                <a:latin typeface="Courier New" pitchFamily="49" charset="0"/>
                <a:cs typeface="Courier New" pitchFamily="49" charset="0"/>
              </a:rPr>
              <a:t>__shared__ </a:t>
            </a:r>
            <a:r>
              <a:rPr lang="en-GB" sz="1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400" dirty="0" err="1">
                <a:latin typeface="Courier New" pitchFamily="49" charset="0"/>
                <a:cs typeface="Courier New" pitchFamily="49" charset="0"/>
              </a:rPr>
              <a:t>SharedVar</a:t>
            </a:r>
            <a:r>
              <a:rPr lang="en-GB" sz="1400" dirty="0">
                <a:latin typeface="Courier New" pitchFamily="49" charset="0"/>
                <a:cs typeface="Courier New" pitchFamily="49" charset="0"/>
              </a:rPr>
              <a:t>;        // variable in per-block shared memory</a:t>
            </a:r>
          </a:p>
          <a:p>
            <a:r>
              <a:rPr lang="en-GB" dirty="0"/>
              <a:t>Extend </a:t>
            </a:r>
            <a:r>
              <a:rPr lang="en-GB" dirty="0">
                <a:solidFill>
                  <a:srgbClr val="FFC000"/>
                </a:solidFill>
              </a:rPr>
              <a:t>function invocation </a:t>
            </a:r>
            <a:r>
              <a:rPr lang="en-GB" dirty="0"/>
              <a:t>syntax for parallel kernel launch</a:t>
            </a:r>
          </a:p>
          <a:p>
            <a:pPr lvl="1">
              <a:buNone/>
            </a:pPr>
            <a:r>
              <a:rPr lang="en-GB" sz="1400" dirty="0" err="1">
                <a:latin typeface="Courier New" pitchFamily="49" charset="0"/>
                <a:cs typeface="Courier New" pitchFamily="49" charset="0"/>
              </a:rPr>
              <a:t>KernelFunc</a:t>
            </a:r>
            <a:r>
              <a:rPr lang="en-GB" sz="1400" dirty="0">
                <a:latin typeface="Courier New" pitchFamily="49" charset="0"/>
                <a:cs typeface="Courier New" pitchFamily="49" charset="0"/>
              </a:rPr>
              <a:t>&lt;&lt;&lt;500, 128&gt;&gt;&gt;(...); // launch 500 blocks, 128 threads each</a:t>
            </a:r>
          </a:p>
          <a:p>
            <a:r>
              <a:rPr lang="en-GB" dirty="0">
                <a:solidFill>
                  <a:srgbClr val="FFC000"/>
                </a:solidFill>
              </a:rPr>
              <a:t>Special variables </a:t>
            </a:r>
            <a:r>
              <a:rPr lang="en-GB" dirty="0"/>
              <a:t>for thread identification in kernels</a:t>
            </a:r>
          </a:p>
          <a:p>
            <a:pPr lvl="1">
              <a:buNone/>
            </a:pPr>
            <a:r>
              <a:rPr lang="en-GB" sz="1400" dirty="0">
                <a:latin typeface="Courier New" pitchFamily="49" charset="0"/>
                <a:cs typeface="Courier New" pitchFamily="49" charset="0"/>
              </a:rPr>
              <a:t>dim3 </a:t>
            </a:r>
            <a:r>
              <a:rPr lang="en-GB" sz="1400" dirty="0" err="1">
                <a:latin typeface="Courier New" pitchFamily="49" charset="0"/>
                <a:cs typeface="Courier New" pitchFamily="49" charset="0"/>
              </a:rPr>
              <a:t>threadIdx</a:t>
            </a:r>
            <a:r>
              <a:rPr lang="en-GB" sz="1400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 lvl="1">
              <a:buNone/>
            </a:pPr>
            <a:r>
              <a:rPr lang="en-GB" sz="1400" dirty="0">
                <a:latin typeface="Courier New" pitchFamily="49" charset="0"/>
                <a:cs typeface="Courier New" pitchFamily="49" charset="0"/>
              </a:rPr>
              <a:t>dim3 </a:t>
            </a:r>
            <a:r>
              <a:rPr lang="en-GB" sz="1400" dirty="0" err="1">
                <a:latin typeface="Courier New" pitchFamily="49" charset="0"/>
                <a:cs typeface="Courier New" pitchFamily="49" charset="0"/>
              </a:rPr>
              <a:t>blockIdx</a:t>
            </a:r>
            <a:r>
              <a:rPr lang="en-GB" sz="1400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 lvl="1">
              <a:buNone/>
            </a:pPr>
            <a:r>
              <a:rPr lang="en-GB" sz="1400" dirty="0">
                <a:latin typeface="Courier New" pitchFamily="49" charset="0"/>
                <a:cs typeface="Courier New" pitchFamily="49" charset="0"/>
              </a:rPr>
              <a:t>dim3 </a:t>
            </a:r>
            <a:r>
              <a:rPr lang="en-GB" sz="1400" dirty="0" err="1">
                <a:latin typeface="Courier New" pitchFamily="49" charset="0"/>
                <a:cs typeface="Courier New" pitchFamily="49" charset="0"/>
              </a:rPr>
              <a:t>blockDim</a:t>
            </a:r>
            <a:r>
              <a:rPr lang="en-GB" sz="1400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 lvl="1">
              <a:buNone/>
            </a:pPr>
            <a:r>
              <a:rPr lang="en-GB" sz="1400" dirty="0">
                <a:latin typeface="Courier New" pitchFamily="49" charset="0"/>
                <a:cs typeface="Courier New" pitchFamily="49" charset="0"/>
              </a:rPr>
              <a:t>dim3 </a:t>
            </a:r>
            <a:r>
              <a:rPr lang="en-GB" sz="1400" dirty="0" err="1">
                <a:latin typeface="Courier New" pitchFamily="49" charset="0"/>
                <a:cs typeface="Courier New" pitchFamily="49" charset="0"/>
              </a:rPr>
              <a:t>gridDim</a:t>
            </a:r>
            <a:r>
              <a:rPr lang="en-GB" sz="14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GB" dirty="0" err="1">
                <a:solidFill>
                  <a:srgbClr val="FFC000"/>
                </a:solidFill>
              </a:rPr>
              <a:t>Intrinsics</a:t>
            </a:r>
            <a:r>
              <a:rPr lang="en-GB" dirty="0"/>
              <a:t> that expose specific operations in kernel code</a:t>
            </a:r>
          </a:p>
          <a:p>
            <a:pPr>
              <a:buNone/>
            </a:pPr>
            <a:r>
              <a:rPr lang="en-GB" sz="1500" dirty="0">
                <a:latin typeface="Courier New" pitchFamily="49" charset="0"/>
                <a:cs typeface="Courier New" pitchFamily="49" charset="0"/>
              </a:rPr>
              <a:t>	__</a:t>
            </a:r>
            <a:r>
              <a:rPr lang="en-GB" sz="1500" dirty="0" err="1">
                <a:latin typeface="Courier New" pitchFamily="49" charset="0"/>
                <a:cs typeface="Courier New" pitchFamily="49" charset="0"/>
              </a:rPr>
              <a:t>syncthreads</a:t>
            </a:r>
            <a:r>
              <a:rPr lang="en-GB" sz="1500" dirty="0">
                <a:latin typeface="Courier New" pitchFamily="49" charset="0"/>
                <a:cs typeface="Courier New" pitchFamily="49" charset="0"/>
              </a:rPr>
              <a:t>();	// barrier synchronization within kernel</a:t>
            </a:r>
          </a:p>
        </p:txBody>
      </p:sp>
    </p:spTree>
    <p:extLst>
      <p:ext uri="{BB962C8B-B14F-4D97-AF65-F5344CB8AC3E}">
        <p14:creationId xmlns:p14="http://schemas.microsoft.com/office/powerpoint/2010/main" val="3740415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Thread and block IDs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Threads and blocks have IDs</a:t>
            </a:r>
          </a:p>
          <a:p>
            <a:pPr lvl="1"/>
            <a:r>
              <a:rPr lang="en-GB" dirty="0"/>
              <a:t>So each thread can decide </a:t>
            </a:r>
            <a:br>
              <a:rPr lang="en-GB" dirty="0"/>
            </a:br>
            <a:r>
              <a:rPr lang="en-GB" dirty="0"/>
              <a:t>what data to work on</a:t>
            </a:r>
          </a:p>
          <a:p>
            <a:r>
              <a:rPr lang="en-GB" dirty="0"/>
              <a:t>Grid DIM: 1D, 2D, or 3D </a:t>
            </a:r>
          </a:p>
          <a:p>
            <a:pPr marL="457200" lvl="1" indent="0">
              <a:buNone/>
            </a:pPr>
            <a:r>
              <a:rPr lang="en-GB" sz="1400" dirty="0" err="1">
                <a:latin typeface="Courier New"/>
                <a:cs typeface="Courier New"/>
              </a:rPr>
              <a:t>gridDim.x</a:t>
            </a:r>
            <a:r>
              <a:rPr lang="en-GB" sz="1400" dirty="0">
                <a:latin typeface="Courier New"/>
                <a:cs typeface="Courier New"/>
              </a:rPr>
              <a:t> </a:t>
            </a:r>
            <a:r>
              <a:rPr lang="en-GB" sz="1400" dirty="0" err="1">
                <a:latin typeface="Courier New"/>
                <a:cs typeface="Courier New"/>
              </a:rPr>
              <a:t>gridDim.y</a:t>
            </a:r>
            <a:r>
              <a:rPr lang="en-GB" sz="1400" dirty="0">
                <a:latin typeface="Courier New"/>
                <a:cs typeface="Courier New"/>
              </a:rPr>
              <a:t> </a:t>
            </a:r>
            <a:r>
              <a:rPr lang="en-GB" sz="1400" dirty="0" err="1">
                <a:latin typeface="Courier New"/>
                <a:cs typeface="Courier New"/>
              </a:rPr>
              <a:t>gridDim.z</a:t>
            </a:r>
            <a:endParaRPr lang="en-GB" dirty="0"/>
          </a:p>
          <a:p>
            <a:r>
              <a:rPr lang="en-GB" dirty="0"/>
              <a:t>Block DIM: 1D, 2D, or 3D </a:t>
            </a:r>
          </a:p>
          <a:p>
            <a:pPr marL="457200" lvl="1" indent="0">
              <a:buNone/>
            </a:pPr>
            <a:r>
              <a:rPr lang="en-GB" sz="1400" dirty="0" err="1">
                <a:latin typeface="Courier New"/>
                <a:cs typeface="Courier New"/>
              </a:rPr>
              <a:t>blockDim.x</a:t>
            </a:r>
            <a:r>
              <a:rPr lang="en-GB" sz="1400" dirty="0">
                <a:latin typeface="Courier New"/>
                <a:cs typeface="Courier New"/>
              </a:rPr>
              <a:t> </a:t>
            </a:r>
            <a:r>
              <a:rPr lang="en-GB" sz="1400" dirty="0" err="1">
                <a:latin typeface="Courier New"/>
                <a:cs typeface="Courier New"/>
              </a:rPr>
              <a:t>blockDim.y</a:t>
            </a:r>
            <a:r>
              <a:rPr lang="en-GB" sz="1400" dirty="0">
                <a:latin typeface="Courier New"/>
                <a:cs typeface="Courier New"/>
              </a:rPr>
              <a:t> </a:t>
            </a:r>
            <a:r>
              <a:rPr lang="en-GB" sz="1400" dirty="0" err="1">
                <a:latin typeface="Courier New"/>
                <a:cs typeface="Courier New"/>
              </a:rPr>
              <a:t>blockDim.z</a:t>
            </a:r>
            <a:endParaRPr lang="en-GB" dirty="0"/>
          </a:p>
          <a:p>
            <a:r>
              <a:rPr lang="en-GB" dirty="0"/>
              <a:t>Block ID: 1D, 2D, or 3D </a:t>
            </a:r>
          </a:p>
          <a:p>
            <a:pPr marL="457200" lvl="1" indent="0">
              <a:buNone/>
            </a:pPr>
            <a:r>
              <a:rPr lang="en-GB" sz="1400" dirty="0" err="1">
                <a:latin typeface="Courier New"/>
                <a:cs typeface="Courier New"/>
              </a:rPr>
              <a:t>blockIdx.x</a:t>
            </a:r>
            <a:r>
              <a:rPr lang="en-GB" sz="1400" dirty="0">
                <a:latin typeface="Courier New"/>
                <a:cs typeface="Courier New"/>
              </a:rPr>
              <a:t> </a:t>
            </a:r>
            <a:r>
              <a:rPr lang="en-GB" sz="1400" dirty="0" err="1">
                <a:latin typeface="Courier New"/>
                <a:cs typeface="Courier New"/>
              </a:rPr>
              <a:t>blockIdx.y</a:t>
            </a:r>
            <a:r>
              <a:rPr lang="en-GB" sz="1400" dirty="0">
                <a:latin typeface="Courier New"/>
                <a:cs typeface="Courier New"/>
              </a:rPr>
              <a:t> </a:t>
            </a:r>
            <a:r>
              <a:rPr lang="en-GB" sz="1400" dirty="0" err="1">
                <a:latin typeface="Courier New"/>
                <a:cs typeface="Courier New"/>
              </a:rPr>
              <a:t>blockIdx.z</a:t>
            </a:r>
            <a:endParaRPr lang="en-GB" sz="1400" dirty="0">
              <a:latin typeface="Courier New"/>
              <a:cs typeface="Courier New"/>
            </a:endParaRPr>
          </a:p>
          <a:p>
            <a:r>
              <a:rPr lang="en-GB" dirty="0"/>
              <a:t>Thread ID: 1D, 2D, or 3D</a:t>
            </a:r>
          </a:p>
          <a:p>
            <a:pPr marL="400050" lvl="2" indent="0">
              <a:buNone/>
            </a:pPr>
            <a:r>
              <a:rPr lang="en-GB" dirty="0" err="1">
                <a:latin typeface="Courier New"/>
                <a:cs typeface="Courier New"/>
              </a:rPr>
              <a:t>threadIdx.x</a:t>
            </a:r>
            <a:r>
              <a:rPr lang="en-GB" dirty="0">
                <a:latin typeface="Courier New"/>
                <a:cs typeface="Courier New"/>
              </a:rPr>
              <a:t> </a:t>
            </a:r>
            <a:r>
              <a:rPr lang="en-GB" dirty="0" err="1">
                <a:latin typeface="Courier New"/>
                <a:cs typeface="Courier New"/>
              </a:rPr>
              <a:t>threadIdx.y</a:t>
            </a:r>
            <a:r>
              <a:rPr lang="en-GB" dirty="0">
                <a:latin typeface="Courier New"/>
                <a:cs typeface="Courier New"/>
              </a:rPr>
              <a:t> </a:t>
            </a:r>
            <a:r>
              <a:rPr lang="en-GB" dirty="0" err="1">
                <a:latin typeface="Courier New"/>
                <a:cs typeface="Courier New"/>
              </a:rPr>
              <a:t>threadIdx.z</a:t>
            </a:r>
            <a:endParaRPr lang="en-GB" dirty="0">
              <a:latin typeface="Courier New"/>
              <a:cs typeface="Courier New"/>
            </a:endParaRPr>
          </a:p>
          <a:p>
            <a:endParaRPr lang="en-GB" dirty="0"/>
          </a:p>
        </p:txBody>
      </p:sp>
      <p:grpSp>
        <p:nvGrpSpPr>
          <p:cNvPr id="39" name="Agrupar 38"/>
          <p:cNvGrpSpPr/>
          <p:nvPr/>
        </p:nvGrpSpPr>
        <p:grpSpPr>
          <a:xfrm>
            <a:off x="5113235" y="1417638"/>
            <a:ext cx="2879929" cy="1746158"/>
            <a:chOff x="912982" y="3162906"/>
            <a:chExt cx="2879929" cy="1746158"/>
          </a:xfrm>
        </p:grpSpPr>
        <p:sp>
          <p:nvSpPr>
            <p:cNvPr id="7" name="Rectángulo 6"/>
            <p:cNvSpPr/>
            <p:nvPr/>
          </p:nvSpPr>
          <p:spPr>
            <a:xfrm>
              <a:off x="912982" y="3162906"/>
              <a:ext cx="2879929" cy="174615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tángulo redondeado 7"/>
            <p:cNvSpPr/>
            <p:nvPr/>
          </p:nvSpPr>
          <p:spPr>
            <a:xfrm>
              <a:off x="1040488" y="3677548"/>
              <a:ext cx="787061" cy="47125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Century"/>
                  <a:cs typeface="Century"/>
                </a:rPr>
                <a:t>Block </a:t>
              </a:r>
              <a:br>
                <a:rPr lang="en-GB" sz="1200" dirty="0">
                  <a:latin typeface="Century"/>
                  <a:cs typeface="Century"/>
                </a:rPr>
              </a:br>
              <a:r>
                <a:rPr lang="en-GB" sz="1200" dirty="0">
                  <a:latin typeface="Century"/>
                  <a:cs typeface="Century"/>
                </a:rPr>
                <a:t>(0,0)</a:t>
              </a:r>
            </a:p>
          </p:txBody>
        </p:sp>
        <p:sp>
          <p:nvSpPr>
            <p:cNvPr id="9" name="Rectángulo redondeado 8"/>
            <p:cNvSpPr/>
            <p:nvPr/>
          </p:nvSpPr>
          <p:spPr>
            <a:xfrm>
              <a:off x="1926285" y="3677896"/>
              <a:ext cx="787061" cy="47125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Century"/>
                  <a:cs typeface="Century"/>
                </a:rPr>
                <a:t>Block </a:t>
              </a:r>
              <a:br>
                <a:rPr lang="en-GB" sz="1200" dirty="0">
                  <a:latin typeface="Century"/>
                  <a:cs typeface="Century"/>
                </a:rPr>
              </a:br>
              <a:r>
                <a:rPr lang="en-GB" sz="1200" dirty="0">
                  <a:latin typeface="Century"/>
                  <a:cs typeface="Century"/>
                </a:rPr>
                <a:t>(0,1)</a:t>
              </a: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2811377" y="3677548"/>
              <a:ext cx="787061" cy="47125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Century"/>
                  <a:cs typeface="Century"/>
                </a:rPr>
                <a:t>Block </a:t>
              </a:r>
              <a:br>
                <a:rPr lang="en-GB" sz="1200" dirty="0">
                  <a:latin typeface="Century"/>
                  <a:cs typeface="Century"/>
                </a:rPr>
              </a:br>
              <a:r>
                <a:rPr lang="en-GB" sz="1200" dirty="0">
                  <a:latin typeface="Century"/>
                  <a:cs typeface="Century"/>
                </a:rPr>
                <a:t>(0,2)</a:t>
              </a: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1040488" y="3225515"/>
              <a:ext cx="1404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Century"/>
                  <a:cs typeface="Century"/>
                </a:rPr>
                <a:t>Kernel grid</a:t>
              </a:r>
            </a:p>
          </p:txBody>
        </p:sp>
        <p:sp>
          <p:nvSpPr>
            <p:cNvPr id="17" name="Rectángulo redondeado 16"/>
            <p:cNvSpPr/>
            <p:nvPr/>
          </p:nvSpPr>
          <p:spPr>
            <a:xfrm>
              <a:off x="1040488" y="4277856"/>
              <a:ext cx="787061" cy="47125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Century"/>
                  <a:cs typeface="Century"/>
                </a:rPr>
                <a:t>Block </a:t>
              </a:r>
              <a:br>
                <a:rPr lang="en-GB" sz="1200" dirty="0">
                  <a:latin typeface="Century"/>
                  <a:cs typeface="Century"/>
                </a:rPr>
              </a:br>
              <a:r>
                <a:rPr lang="en-GB" sz="1200" dirty="0">
                  <a:latin typeface="Century"/>
                  <a:cs typeface="Century"/>
                </a:rPr>
                <a:t>(1,0)</a:t>
              </a:r>
            </a:p>
          </p:txBody>
        </p:sp>
        <p:sp>
          <p:nvSpPr>
            <p:cNvPr id="18" name="Rectángulo redondeado 17"/>
            <p:cNvSpPr/>
            <p:nvPr/>
          </p:nvSpPr>
          <p:spPr>
            <a:xfrm>
              <a:off x="1926285" y="4278204"/>
              <a:ext cx="787061" cy="47125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Century"/>
                  <a:cs typeface="Century"/>
                </a:rPr>
                <a:t>Block </a:t>
              </a:r>
              <a:br>
                <a:rPr lang="en-GB" sz="1200" dirty="0">
                  <a:latin typeface="Century"/>
                  <a:cs typeface="Century"/>
                </a:rPr>
              </a:br>
              <a:r>
                <a:rPr lang="en-GB" sz="1200" dirty="0">
                  <a:latin typeface="Century"/>
                  <a:cs typeface="Century"/>
                </a:rPr>
                <a:t>(1,1)</a:t>
              </a:r>
            </a:p>
          </p:txBody>
        </p:sp>
        <p:sp>
          <p:nvSpPr>
            <p:cNvPr id="19" name="Rectángulo redondeado 18"/>
            <p:cNvSpPr/>
            <p:nvPr/>
          </p:nvSpPr>
          <p:spPr>
            <a:xfrm>
              <a:off x="2811377" y="4277856"/>
              <a:ext cx="787061" cy="47125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Century"/>
                  <a:cs typeface="Century"/>
                </a:rPr>
                <a:t>Block </a:t>
              </a:r>
              <a:br>
                <a:rPr lang="en-GB" sz="1200" dirty="0">
                  <a:latin typeface="Century"/>
                  <a:cs typeface="Century"/>
                </a:rPr>
              </a:br>
              <a:r>
                <a:rPr lang="en-GB" sz="1200" dirty="0">
                  <a:latin typeface="Century"/>
                  <a:cs typeface="Century"/>
                </a:rPr>
                <a:t>(1,2)</a:t>
              </a:r>
            </a:p>
          </p:txBody>
        </p:sp>
      </p:grpSp>
      <p:cxnSp>
        <p:nvCxnSpPr>
          <p:cNvPr id="42" name="Conector recto 41"/>
          <p:cNvCxnSpPr/>
          <p:nvPr/>
        </p:nvCxnSpPr>
        <p:spPr>
          <a:xfrm flipH="1">
            <a:off x="4979752" y="2532936"/>
            <a:ext cx="1146786" cy="1290436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/>
        </p:nvCxnSpPr>
        <p:spPr>
          <a:xfrm>
            <a:off x="6913599" y="2532936"/>
            <a:ext cx="1390630" cy="1290436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 flipH="1">
            <a:off x="4979752" y="3003842"/>
            <a:ext cx="1146786" cy="325839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/>
          <p:cNvCxnSpPr/>
          <p:nvPr/>
        </p:nvCxnSpPr>
        <p:spPr>
          <a:xfrm>
            <a:off x="6913599" y="3003842"/>
            <a:ext cx="1390630" cy="325839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Agrupar 39"/>
          <p:cNvGrpSpPr/>
          <p:nvPr/>
        </p:nvGrpSpPr>
        <p:grpSpPr>
          <a:xfrm>
            <a:off x="4979752" y="3823372"/>
            <a:ext cx="3324477" cy="2438863"/>
            <a:chOff x="2345943" y="4282611"/>
            <a:chExt cx="3324477" cy="2438863"/>
          </a:xfrm>
        </p:grpSpPr>
        <p:sp>
          <p:nvSpPr>
            <p:cNvPr id="20" name="Rectángulo 19"/>
            <p:cNvSpPr/>
            <p:nvPr/>
          </p:nvSpPr>
          <p:spPr>
            <a:xfrm>
              <a:off x="2345943" y="4282611"/>
              <a:ext cx="3324477" cy="2438863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tángulo redondeado 20"/>
            <p:cNvSpPr/>
            <p:nvPr/>
          </p:nvSpPr>
          <p:spPr>
            <a:xfrm>
              <a:off x="2444679" y="4797254"/>
              <a:ext cx="787061" cy="471254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50000"/>
              </a:schemeClr>
            </a:solidFill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Century"/>
                  <a:cs typeface="Century"/>
                </a:rPr>
                <a:t>Thread</a:t>
              </a:r>
              <a:br>
                <a:rPr lang="en-GB" sz="1200" dirty="0">
                  <a:latin typeface="Century"/>
                  <a:cs typeface="Century"/>
                </a:rPr>
              </a:br>
              <a:r>
                <a:rPr lang="en-GB" sz="1200" dirty="0">
                  <a:latin typeface="Century"/>
                  <a:cs typeface="Century"/>
                </a:rPr>
                <a:t>(0,0)</a:t>
              </a:r>
            </a:p>
          </p:txBody>
        </p:sp>
        <p:sp>
          <p:nvSpPr>
            <p:cNvPr id="22" name="Rectángulo redondeado 21"/>
            <p:cNvSpPr/>
            <p:nvPr/>
          </p:nvSpPr>
          <p:spPr>
            <a:xfrm>
              <a:off x="3231740" y="4797602"/>
              <a:ext cx="787061" cy="471254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50000"/>
              </a:schemeClr>
            </a:solidFill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Century"/>
                  <a:cs typeface="Century"/>
                </a:rPr>
                <a:t>Thread</a:t>
              </a:r>
              <a:br>
                <a:rPr lang="en-GB" sz="1200" dirty="0">
                  <a:latin typeface="Century"/>
                  <a:cs typeface="Century"/>
                </a:rPr>
              </a:br>
              <a:r>
                <a:rPr lang="en-GB" sz="1200" dirty="0">
                  <a:latin typeface="Century"/>
                  <a:cs typeface="Century"/>
                </a:rPr>
                <a:t>(0,1)</a:t>
              </a:r>
            </a:p>
          </p:txBody>
        </p:sp>
        <p:sp>
          <p:nvSpPr>
            <p:cNvPr id="23" name="Rectángulo redondeado 22"/>
            <p:cNvSpPr/>
            <p:nvPr/>
          </p:nvSpPr>
          <p:spPr>
            <a:xfrm>
              <a:off x="4018801" y="4797602"/>
              <a:ext cx="787061" cy="471254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50000"/>
              </a:schemeClr>
            </a:solidFill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Century"/>
                  <a:cs typeface="Century"/>
                </a:rPr>
                <a:t>Thread</a:t>
              </a:r>
              <a:br>
                <a:rPr lang="en-GB" sz="1200" dirty="0">
                  <a:latin typeface="Century"/>
                  <a:cs typeface="Century"/>
                </a:rPr>
              </a:br>
              <a:r>
                <a:rPr lang="en-GB" sz="1200" dirty="0">
                  <a:latin typeface="Century"/>
                  <a:cs typeface="Century"/>
                </a:rPr>
                <a:t>(0,2)</a:t>
              </a: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2444679" y="4345221"/>
              <a:ext cx="1404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Century"/>
                  <a:cs typeface="Century"/>
                </a:rPr>
                <a:t>Block (1,1)</a:t>
              </a:r>
            </a:p>
          </p:txBody>
        </p:sp>
        <p:sp>
          <p:nvSpPr>
            <p:cNvPr id="25" name="Rectángulo redondeado 24"/>
            <p:cNvSpPr/>
            <p:nvPr/>
          </p:nvSpPr>
          <p:spPr>
            <a:xfrm>
              <a:off x="2444679" y="5268856"/>
              <a:ext cx="787061" cy="471254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50000"/>
              </a:schemeClr>
            </a:solidFill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Century"/>
                  <a:cs typeface="Century"/>
                </a:rPr>
                <a:t>Thread</a:t>
              </a:r>
              <a:br>
                <a:rPr lang="en-GB" sz="1200" dirty="0">
                  <a:latin typeface="Century"/>
                  <a:cs typeface="Century"/>
                </a:rPr>
              </a:br>
              <a:r>
                <a:rPr lang="en-GB" sz="1200" dirty="0">
                  <a:latin typeface="Century"/>
                  <a:cs typeface="Century"/>
                </a:rPr>
                <a:t>(1,0)</a:t>
              </a:r>
            </a:p>
          </p:txBody>
        </p:sp>
        <p:sp>
          <p:nvSpPr>
            <p:cNvPr id="26" name="Rectángulo redondeado 25"/>
            <p:cNvSpPr/>
            <p:nvPr/>
          </p:nvSpPr>
          <p:spPr>
            <a:xfrm>
              <a:off x="3231740" y="5269204"/>
              <a:ext cx="787061" cy="471254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50000"/>
              </a:schemeClr>
            </a:solidFill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Century"/>
                  <a:cs typeface="Century"/>
                </a:rPr>
                <a:t>Thread</a:t>
              </a:r>
              <a:br>
                <a:rPr lang="en-GB" sz="1200" dirty="0">
                  <a:latin typeface="Century"/>
                  <a:cs typeface="Century"/>
                </a:rPr>
              </a:br>
              <a:r>
                <a:rPr lang="en-GB" sz="1200" dirty="0">
                  <a:latin typeface="Century"/>
                  <a:cs typeface="Century"/>
                </a:rPr>
                <a:t>(1,1)</a:t>
              </a:r>
            </a:p>
          </p:txBody>
        </p:sp>
        <p:sp>
          <p:nvSpPr>
            <p:cNvPr id="27" name="Rectángulo redondeado 26"/>
            <p:cNvSpPr/>
            <p:nvPr/>
          </p:nvSpPr>
          <p:spPr>
            <a:xfrm>
              <a:off x="4018801" y="5268856"/>
              <a:ext cx="787061" cy="471254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50000"/>
              </a:schemeClr>
            </a:solidFill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Century"/>
                  <a:cs typeface="Century"/>
                </a:rPr>
                <a:t>Thread</a:t>
              </a:r>
              <a:br>
                <a:rPr lang="en-GB" sz="1200" dirty="0">
                  <a:latin typeface="Century"/>
                  <a:cs typeface="Century"/>
                </a:rPr>
              </a:br>
              <a:r>
                <a:rPr lang="en-GB" sz="1200" dirty="0">
                  <a:latin typeface="Century"/>
                  <a:cs typeface="Century"/>
                </a:rPr>
                <a:t>(1,2)</a:t>
              </a:r>
            </a:p>
          </p:txBody>
        </p:sp>
        <p:sp>
          <p:nvSpPr>
            <p:cNvPr id="29" name="Rectángulo redondeado 28"/>
            <p:cNvSpPr/>
            <p:nvPr/>
          </p:nvSpPr>
          <p:spPr>
            <a:xfrm>
              <a:off x="4805862" y="4797950"/>
              <a:ext cx="787061" cy="471254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50000"/>
              </a:schemeClr>
            </a:solidFill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Century"/>
                  <a:cs typeface="Century"/>
                </a:rPr>
                <a:t>Thread</a:t>
              </a:r>
              <a:br>
                <a:rPr lang="en-GB" sz="1200" dirty="0">
                  <a:latin typeface="Century"/>
                  <a:cs typeface="Century"/>
                </a:rPr>
              </a:br>
              <a:r>
                <a:rPr lang="en-GB" sz="1200" dirty="0">
                  <a:latin typeface="Century"/>
                  <a:cs typeface="Century"/>
                </a:rPr>
                <a:t>(0,3)</a:t>
              </a:r>
            </a:p>
          </p:txBody>
        </p:sp>
        <p:sp>
          <p:nvSpPr>
            <p:cNvPr id="30" name="Rectángulo redondeado 29"/>
            <p:cNvSpPr/>
            <p:nvPr/>
          </p:nvSpPr>
          <p:spPr>
            <a:xfrm>
              <a:off x="4805862" y="5268508"/>
              <a:ext cx="787061" cy="471254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50000"/>
              </a:schemeClr>
            </a:solidFill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Century"/>
                  <a:cs typeface="Century"/>
                </a:rPr>
                <a:t>Thread</a:t>
              </a:r>
              <a:br>
                <a:rPr lang="en-GB" sz="1200" dirty="0">
                  <a:latin typeface="Century"/>
                  <a:cs typeface="Century"/>
                </a:rPr>
              </a:br>
              <a:r>
                <a:rPr lang="en-GB" sz="1200" dirty="0">
                  <a:latin typeface="Century"/>
                  <a:cs typeface="Century"/>
                </a:rPr>
                <a:t>(1,3)</a:t>
              </a:r>
            </a:p>
          </p:txBody>
        </p:sp>
        <p:sp>
          <p:nvSpPr>
            <p:cNvPr id="31" name="Rectángulo redondeado 30"/>
            <p:cNvSpPr/>
            <p:nvPr/>
          </p:nvSpPr>
          <p:spPr>
            <a:xfrm>
              <a:off x="2444679" y="5740458"/>
              <a:ext cx="787061" cy="471254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50000"/>
              </a:schemeClr>
            </a:solidFill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Century"/>
                  <a:cs typeface="Century"/>
                </a:rPr>
                <a:t>Thread</a:t>
              </a:r>
              <a:br>
                <a:rPr lang="en-GB" sz="1200" dirty="0">
                  <a:latin typeface="Century"/>
                  <a:cs typeface="Century"/>
                </a:rPr>
              </a:br>
              <a:r>
                <a:rPr lang="en-GB" sz="1200" dirty="0">
                  <a:latin typeface="Century"/>
                  <a:cs typeface="Century"/>
                </a:rPr>
                <a:t>(2,0)</a:t>
              </a:r>
            </a:p>
          </p:txBody>
        </p:sp>
        <p:sp>
          <p:nvSpPr>
            <p:cNvPr id="32" name="Rectángulo redondeado 31"/>
            <p:cNvSpPr/>
            <p:nvPr/>
          </p:nvSpPr>
          <p:spPr>
            <a:xfrm>
              <a:off x="3231740" y="5740110"/>
              <a:ext cx="787061" cy="471254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50000"/>
              </a:schemeClr>
            </a:solidFill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Century"/>
                  <a:cs typeface="Century"/>
                </a:rPr>
                <a:t>Thread</a:t>
              </a:r>
              <a:br>
                <a:rPr lang="en-GB" sz="1200" dirty="0">
                  <a:latin typeface="Century"/>
                  <a:cs typeface="Century"/>
                </a:rPr>
              </a:br>
              <a:r>
                <a:rPr lang="en-GB" sz="1200" dirty="0">
                  <a:latin typeface="Century"/>
                  <a:cs typeface="Century"/>
                </a:rPr>
                <a:t>(2,1)</a:t>
              </a:r>
            </a:p>
          </p:txBody>
        </p:sp>
        <p:sp>
          <p:nvSpPr>
            <p:cNvPr id="33" name="Rectángulo redondeado 32"/>
            <p:cNvSpPr/>
            <p:nvPr/>
          </p:nvSpPr>
          <p:spPr>
            <a:xfrm>
              <a:off x="4018801" y="5739762"/>
              <a:ext cx="787061" cy="471254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50000"/>
              </a:schemeClr>
            </a:solidFill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Century"/>
                  <a:cs typeface="Century"/>
                </a:rPr>
                <a:t>Thread</a:t>
              </a:r>
              <a:br>
                <a:rPr lang="en-GB" sz="1200" dirty="0">
                  <a:latin typeface="Century"/>
                  <a:cs typeface="Century"/>
                </a:rPr>
              </a:br>
              <a:r>
                <a:rPr lang="en-GB" sz="1200" dirty="0">
                  <a:latin typeface="Century"/>
                  <a:cs typeface="Century"/>
                </a:rPr>
                <a:t>(2,2)</a:t>
              </a:r>
            </a:p>
          </p:txBody>
        </p:sp>
        <p:sp>
          <p:nvSpPr>
            <p:cNvPr id="34" name="Rectángulo redondeado 33"/>
            <p:cNvSpPr/>
            <p:nvPr/>
          </p:nvSpPr>
          <p:spPr>
            <a:xfrm>
              <a:off x="4805862" y="5739414"/>
              <a:ext cx="787061" cy="471254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50000"/>
              </a:schemeClr>
            </a:solidFill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Century"/>
                  <a:cs typeface="Century"/>
                </a:rPr>
                <a:t>Thread</a:t>
              </a:r>
              <a:br>
                <a:rPr lang="en-GB" sz="1200" dirty="0">
                  <a:latin typeface="Century"/>
                  <a:cs typeface="Century"/>
                </a:rPr>
              </a:br>
              <a:r>
                <a:rPr lang="en-GB" sz="1200" dirty="0">
                  <a:latin typeface="Century"/>
                  <a:cs typeface="Century"/>
                </a:rPr>
                <a:t>(2,3)</a:t>
              </a:r>
            </a:p>
          </p:txBody>
        </p:sp>
        <p:sp>
          <p:nvSpPr>
            <p:cNvPr id="35" name="Rectángulo redondeado 34"/>
            <p:cNvSpPr/>
            <p:nvPr/>
          </p:nvSpPr>
          <p:spPr>
            <a:xfrm>
              <a:off x="2444679" y="6210668"/>
              <a:ext cx="787061" cy="471254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50000"/>
              </a:schemeClr>
            </a:solidFill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Century"/>
                  <a:cs typeface="Century"/>
                </a:rPr>
                <a:t>Thread</a:t>
              </a:r>
              <a:br>
                <a:rPr lang="en-GB" sz="1200" dirty="0">
                  <a:latin typeface="Century"/>
                  <a:cs typeface="Century"/>
                </a:rPr>
              </a:br>
              <a:r>
                <a:rPr lang="en-GB" sz="1200" dirty="0">
                  <a:latin typeface="Century"/>
                  <a:cs typeface="Century"/>
                </a:rPr>
                <a:t>(3,0)</a:t>
              </a:r>
            </a:p>
          </p:txBody>
        </p:sp>
        <p:sp>
          <p:nvSpPr>
            <p:cNvPr id="36" name="Rectángulo redondeado 35"/>
            <p:cNvSpPr/>
            <p:nvPr/>
          </p:nvSpPr>
          <p:spPr>
            <a:xfrm>
              <a:off x="3231740" y="6210320"/>
              <a:ext cx="787061" cy="471254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50000"/>
              </a:schemeClr>
            </a:solidFill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Century"/>
                  <a:cs typeface="Century"/>
                </a:rPr>
                <a:t>Thread</a:t>
              </a:r>
              <a:br>
                <a:rPr lang="en-GB" sz="1200" dirty="0">
                  <a:latin typeface="Century"/>
                  <a:cs typeface="Century"/>
                </a:rPr>
              </a:br>
              <a:r>
                <a:rPr lang="en-GB" sz="1200" dirty="0">
                  <a:latin typeface="Century"/>
                  <a:cs typeface="Century"/>
                </a:rPr>
                <a:t>(3,1)</a:t>
              </a:r>
            </a:p>
          </p:txBody>
        </p:sp>
        <p:sp>
          <p:nvSpPr>
            <p:cNvPr id="37" name="Rectángulo redondeado 36"/>
            <p:cNvSpPr/>
            <p:nvPr/>
          </p:nvSpPr>
          <p:spPr>
            <a:xfrm>
              <a:off x="4018801" y="6209972"/>
              <a:ext cx="787061" cy="471254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50000"/>
              </a:schemeClr>
            </a:solidFill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Century"/>
                  <a:cs typeface="Century"/>
                </a:rPr>
                <a:t>Thread</a:t>
              </a:r>
              <a:br>
                <a:rPr lang="en-GB" sz="1200" dirty="0">
                  <a:latin typeface="Century"/>
                  <a:cs typeface="Century"/>
                </a:rPr>
              </a:br>
              <a:r>
                <a:rPr lang="en-GB" sz="1200" dirty="0">
                  <a:latin typeface="Century"/>
                  <a:cs typeface="Century"/>
                </a:rPr>
                <a:t>(3,2)</a:t>
              </a:r>
            </a:p>
          </p:txBody>
        </p:sp>
        <p:sp>
          <p:nvSpPr>
            <p:cNvPr id="38" name="Rectángulo redondeado 37"/>
            <p:cNvSpPr/>
            <p:nvPr/>
          </p:nvSpPr>
          <p:spPr>
            <a:xfrm>
              <a:off x="4805862" y="6209624"/>
              <a:ext cx="787061" cy="471254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50000"/>
              </a:schemeClr>
            </a:solidFill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Century"/>
                  <a:cs typeface="Century"/>
                </a:rPr>
                <a:t>Thread</a:t>
              </a:r>
              <a:br>
                <a:rPr lang="en-GB" sz="1200" dirty="0">
                  <a:latin typeface="Century"/>
                  <a:cs typeface="Century"/>
                </a:rPr>
              </a:br>
              <a:r>
                <a:rPr lang="en-GB" sz="1200" dirty="0">
                  <a:latin typeface="Century"/>
                  <a:cs typeface="Century"/>
                </a:rPr>
                <a:t>(3,3)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172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CUDA </a:t>
            </a:r>
            <a:r>
              <a:rPr lang="es-ES" dirty="0" err="1"/>
              <a:t>Kernels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F79646"/>
                </a:solidFill>
              </a:rPr>
              <a:t>One kernel is executed at a time on the device</a:t>
            </a:r>
            <a:r>
              <a:rPr lang="en-GB" dirty="0"/>
              <a:t> (since version 3.0 and for some devices, kernels can be executed concurrently on the same device)</a:t>
            </a:r>
          </a:p>
          <a:p>
            <a:r>
              <a:rPr lang="en-GB" dirty="0">
                <a:solidFill>
                  <a:srgbClr val="F79646"/>
                </a:solidFill>
              </a:rPr>
              <a:t>Many threads execute each kernel </a:t>
            </a:r>
          </a:p>
          <a:p>
            <a:pPr lvl="1"/>
            <a:r>
              <a:rPr lang="en-GB" dirty="0"/>
              <a:t>Each thread executes </a:t>
            </a:r>
            <a:r>
              <a:rPr lang="en-GB" dirty="0">
                <a:solidFill>
                  <a:srgbClr val="F79646"/>
                </a:solidFill>
              </a:rPr>
              <a:t>the same code</a:t>
            </a:r>
            <a:r>
              <a:rPr lang="en-GB" dirty="0"/>
              <a:t> on </a:t>
            </a:r>
            <a:r>
              <a:rPr lang="en-GB" dirty="0">
                <a:solidFill>
                  <a:srgbClr val="F79646"/>
                </a:solidFill>
              </a:rPr>
              <a:t>different data </a:t>
            </a:r>
            <a:r>
              <a:rPr lang="en-GB" dirty="0"/>
              <a:t>based on its </a:t>
            </a:r>
            <a:r>
              <a:rPr lang="en-GB" dirty="0" err="1">
                <a:latin typeface="Courier"/>
              </a:rPr>
              <a:t>threadID</a:t>
            </a:r>
            <a:endParaRPr lang="en-GB" dirty="0">
              <a:latin typeface="Courier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495343" y="4266405"/>
            <a:ext cx="4218905" cy="144896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Courier"/>
              </a:rPr>
              <a:t>. . . </a:t>
            </a:r>
          </a:p>
          <a:p>
            <a:r>
              <a:rPr lang="en-GB" dirty="0">
                <a:solidFill>
                  <a:schemeClr val="tx1"/>
                </a:solidFill>
                <a:latin typeface="Courier"/>
              </a:rPr>
              <a:t>float x = input[</a:t>
            </a:r>
            <a:r>
              <a:rPr lang="en-GB" dirty="0" err="1">
                <a:solidFill>
                  <a:schemeClr val="tx1"/>
                </a:solidFill>
                <a:latin typeface="Courier"/>
              </a:rPr>
              <a:t>threadIdx.x</a:t>
            </a:r>
            <a:r>
              <a:rPr lang="en-GB" dirty="0">
                <a:solidFill>
                  <a:schemeClr val="tx1"/>
                </a:solidFill>
                <a:latin typeface="Courier"/>
              </a:rPr>
              <a:t>];</a:t>
            </a:r>
          </a:p>
          <a:p>
            <a:r>
              <a:rPr lang="en-GB" dirty="0">
                <a:solidFill>
                  <a:schemeClr val="tx1"/>
                </a:solidFill>
                <a:latin typeface="Courier"/>
              </a:rPr>
              <a:t>float y = function(x);</a:t>
            </a:r>
          </a:p>
          <a:p>
            <a:r>
              <a:rPr lang="en-GB" dirty="0">
                <a:solidFill>
                  <a:schemeClr val="tx1"/>
                </a:solidFill>
                <a:latin typeface="Courier"/>
              </a:rPr>
              <a:t>output[</a:t>
            </a:r>
            <a:r>
              <a:rPr lang="en-GB" dirty="0" err="1">
                <a:solidFill>
                  <a:schemeClr val="tx1"/>
                </a:solidFill>
                <a:latin typeface="Courier"/>
              </a:rPr>
              <a:t>threadIdx.x</a:t>
            </a:r>
            <a:r>
              <a:rPr lang="en-GB" dirty="0">
                <a:solidFill>
                  <a:schemeClr val="tx1"/>
                </a:solidFill>
                <a:latin typeface="Courier"/>
              </a:rPr>
              <a:t>] = y;</a:t>
            </a:r>
          </a:p>
          <a:p>
            <a:r>
              <a:rPr lang="en-GB" dirty="0">
                <a:solidFill>
                  <a:schemeClr val="tx1"/>
                </a:solidFill>
                <a:latin typeface="Courier"/>
              </a:rPr>
              <a:t>. . 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423871" y="3532976"/>
            <a:ext cx="1708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Courier"/>
                <a:cs typeface="Courier"/>
              </a:rPr>
              <a:t>threadIdx.x</a:t>
            </a:r>
            <a:endParaRPr lang="en-GB" dirty="0">
              <a:latin typeface="Courier"/>
              <a:cs typeface="Courier"/>
            </a:endParaRPr>
          </a:p>
        </p:txBody>
      </p:sp>
      <p:graphicFrame>
        <p:nvGraphicFramePr>
          <p:cNvPr id="7" name="Tabla 6"/>
          <p:cNvGraphicFramePr>
            <a:graphicFrameLocks noGrp="1"/>
          </p:cNvGraphicFramePr>
          <p:nvPr/>
        </p:nvGraphicFramePr>
        <p:xfrm>
          <a:off x="3241572" y="3531468"/>
          <a:ext cx="22087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6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0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60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0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60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60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"/>
                          <a:cs typeface="Courier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"/>
                          <a:cs typeface="Courier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"/>
                          <a:cs typeface="Courier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"/>
                          <a:cs typeface="Courier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"/>
                          <a:cs typeface="Courier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"/>
                          <a:cs typeface="Courier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"/>
                          <a:cs typeface="Courier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"/>
                          <a:cs typeface="Courier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Conector curvado 8"/>
          <p:cNvCxnSpPr/>
          <p:nvPr/>
        </p:nvCxnSpPr>
        <p:spPr>
          <a:xfrm rot="16200000" flipH="1">
            <a:off x="3299359" y="3983737"/>
            <a:ext cx="364097" cy="2012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curvado 13"/>
          <p:cNvCxnSpPr/>
          <p:nvPr/>
        </p:nvCxnSpPr>
        <p:spPr>
          <a:xfrm rot="16200000" flipH="1">
            <a:off x="3552379" y="3983737"/>
            <a:ext cx="364097" cy="2012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curvado 14"/>
          <p:cNvCxnSpPr/>
          <p:nvPr/>
        </p:nvCxnSpPr>
        <p:spPr>
          <a:xfrm rot="16200000" flipH="1">
            <a:off x="3854235" y="3983738"/>
            <a:ext cx="364097" cy="2012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curvado 15"/>
          <p:cNvCxnSpPr/>
          <p:nvPr/>
        </p:nvCxnSpPr>
        <p:spPr>
          <a:xfrm rot="16200000" flipH="1">
            <a:off x="4140439" y="3983739"/>
            <a:ext cx="364097" cy="2012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curvado 16"/>
          <p:cNvCxnSpPr/>
          <p:nvPr/>
        </p:nvCxnSpPr>
        <p:spPr>
          <a:xfrm rot="16200000" flipH="1">
            <a:off x="4435587" y="3983740"/>
            <a:ext cx="364097" cy="2012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curvado 17"/>
          <p:cNvCxnSpPr/>
          <p:nvPr/>
        </p:nvCxnSpPr>
        <p:spPr>
          <a:xfrm rot="16200000" flipH="1">
            <a:off x="4655789" y="3983742"/>
            <a:ext cx="364097" cy="2012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curvado 18"/>
          <p:cNvCxnSpPr/>
          <p:nvPr/>
        </p:nvCxnSpPr>
        <p:spPr>
          <a:xfrm rot="16200000" flipH="1">
            <a:off x="4954332" y="3983742"/>
            <a:ext cx="364097" cy="2012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/>
          <p:nvPr/>
        </p:nvCxnSpPr>
        <p:spPr>
          <a:xfrm rot="16200000" flipH="1">
            <a:off x="5190413" y="3983742"/>
            <a:ext cx="364100" cy="20124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/>
          <p:nvPr/>
        </p:nvCxnSpPr>
        <p:spPr>
          <a:xfrm rot="16200000" flipH="1">
            <a:off x="3299360" y="5796802"/>
            <a:ext cx="364097" cy="2012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curvado 22"/>
          <p:cNvCxnSpPr/>
          <p:nvPr/>
        </p:nvCxnSpPr>
        <p:spPr>
          <a:xfrm rot="16200000" flipH="1">
            <a:off x="3552380" y="5796802"/>
            <a:ext cx="364097" cy="2012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curvado 23"/>
          <p:cNvCxnSpPr/>
          <p:nvPr/>
        </p:nvCxnSpPr>
        <p:spPr>
          <a:xfrm rot="16200000" flipH="1">
            <a:off x="3854236" y="5796803"/>
            <a:ext cx="364097" cy="2012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curvado 24"/>
          <p:cNvCxnSpPr/>
          <p:nvPr/>
        </p:nvCxnSpPr>
        <p:spPr>
          <a:xfrm rot="16200000" flipH="1">
            <a:off x="4140440" y="5796804"/>
            <a:ext cx="364097" cy="2012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curvado 25"/>
          <p:cNvCxnSpPr/>
          <p:nvPr/>
        </p:nvCxnSpPr>
        <p:spPr>
          <a:xfrm rot="16200000" flipH="1">
            <a:off x="4435588" y="5796805"/>
            <a:ext cx="364097" cy="2012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curvado 26"/>
          <p:cNvCxnSpPr/>
          <p:nvPr/>
        </p:nvCxnSpPr>
        <p:spPr>
          <a:xfrm rot="16200000" flipH="1">
            <a:off x="4655790" y="5796807"/>
            <a:ext cx="364097" cy="2012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curvado 27"/>
          <p:cNvCxnSpPr/>
          <p:nvPr/>
        </p:nvCxnSpPr>
        <p:spPr>
          <a:xfrm rot="16200000" flipH="1">
            <a:off x="4954333" y="5796807"/>
            <a:ext cx="364097" cy="2012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curvado 28"/>
          <p:cNvCxnSpPr/>
          <p:nvPr/>
        </p:nvCxnSpPr>
        <p:spPr>
          <a:xfrm rot="16200000" flipH="1">
            <a:off x="5190414" y="5796807"/>
            <a:ext cx="364100" cy="20124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138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Motivation: Impressive Gflops?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0CD1F-DF31-2B47-B9C0-AAD6CC852762}" type="slidenum">
              <a:rPr lang="es-ES" smtClean="0"/>
              <a:t>3</a:t>
            </a:fld>
            <a:endParaRPr lang="es-ES" dirty="0"/>
          </a:p>
        </p:txBody>
      </p:sp>
      <p:pic>
        <p:nvPicPr>
          <p:cNvPr id="4" name="Imagen 3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C7DA2229-E457-AA43-D288-8BC1FD66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7" y="1417638"/>
            <a:ext cx="9132313" cy="458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92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ángulo 152"/>
          <p:cNvSpPr/>
          <p:nvPr/>
        </p:nvSpPr>
        <p:spPr>
          <a:xfrm>
            <a:off x="402700" y="2830346"/>
            <a:ext cx="8425723" cy="2381460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9000"/>
                </a:schemeClr>
              </a:gs>
              <a:gs pos="35000">
                <a:schemeClr val="dk1">
                  <a:tint val="37000"/>
                  <a:satMod val="300000"/>
                  <a:alpha val="9000"/>
                </a:schemeClr>
              </a:gs>
              <a:gs pos="100000">
                <a:schemeClr val="dk1">
                  <a:tint val="15000"/>
                  <a:satMod val="350000"/>
                  <a:alpha val="9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Organization of concurrent threads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Threads are grouped into </a:t>
            </a:r>
            <a:r>
              <a:rPr lang="en-GB" b="1" dirty="0">
                <a:solidFill>
                  <a:srgbClr val="F79646"/>
                </a:solidFill>
              </a:rPr>
              <a:t>thread blocks</a:t>
            </a:r>
          </a:p>
          <a:p>
            <a:pPr lvl="1"/>
            <a:r>
              <a:rPr lang="en-GB" b="1" dirty="0"/>
              <a:t>Kernel = </a:t>
            </a:r>
            <a:r>
              <a:rPr lang="en-GB" b="1" dirty="0">
                <a:solidFill>
                  <a:srgbClr val="F79646"/>
                </a:solidFill>
              </a:rPr>
              <a:t>grid </a:t>
            </a:r>
            <a:r>
              <a:rPr lang="en-GB" b="1" dirty="0"/>
              <a:t>of thread blocks</a:t>
            </a:r>
            <a:endParaRPr lang="en-GB" dirty="0"/>
          </a:p>
        </p:txBody>
      </p:sp>
      <p:sp>
        <p:nvSpPr>
          <p:cNvPr id="4" name="Rectángulo 3"/>
          <p:cNvSpPr/>
          <p:nvPr/>
        </p:nvSpPr>
        <p:spPr>
          <a:xfrm>
            <a:off x="775527" y="3748555"/>
            <a:ext cx="2415095" cy="92596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00" dirty="0">
                <a:solidFill>
                  <a:schemeClr val="tx1"/>
                </a:solidFill>
                <a:latin typeface="Courier"/>
              </a:rPr>
              <a:t>. . . </a:t>
            </a:r>
          </a:p>
          <a:p>
            <a:r>
              <a:rPr lang="en-GB" sz="1000" dirty="0">
                <a:solidFill>
                  <a:schemeClr val="tx1"/>
                </a:solidFill>
                <a:latin typeface="Courier"/>
              </a:rPr>
              <a:t>float x = input[</a:t>
            </a:r>
            <a:r>
              <a:rPr lang="en-GB" sz="1000" dirty="0" err="1">
                <a:solidFill>
                  <a:schemeClr val="tx1"/>
                </a:solidFill>
                <a:latin typeface="Courier"/>
              </a:rPr>
              <a:t>threadIdx.x</a:t>
            </a:r>
            <a:r>
              <a:rPr lang="en-GB" sz="1000" dirty="0">
                <a:solidFill>
                  <a:schemeClr val="tx1"/>
                </a:solidFill>
                <a:latin typeface="Courier"/>
              </a:rPr>
              <a:t>];</a:t>
            </a:r>
          </a:p>
          <a:p>
            <a:r>
              <a:rPr lang="en-GB" sz="1000" dirty="0">
                <a:solidFill>
                  <a:schemeClr val="tx1"/>
                </a:solidFill>
                <a:latin typeface="Courier"/>
              </a:rPr>
              <a:t>float y = function(x);</a:t>
            </a:r>
          </a:p>
          <a:p>
            <a:r>
              <a:rPr lang="en-GB" sz="1000" dirty="0">
                <a:solidFill>
                  <a:schemeClr val="tx1"/>
                </a:solidFill>
                <a:latin typeface="Courier"/>
              </a:rPr>
              <a:t>output[</a:t>
            </a:r>
            <a:r>
              <a:rPr lang="en-GB" sz="1000" dirty="0" err="1">
                <a:solidFill>
                  <a:schemeClr val="tx1"/>
                </a:solidFill>
                <a:latin typeface="Courier"/>
              </a:rPr>
              <a:t>threadIdx.x</a:t>
            </a:r>
            <a:r>
              <a:rPr lang="en-GB" sz="1000" dirty="0">
                <a:solidFill>
                  <a:schemeClr val="tx1"/>
                </a:solidFill>
                <a:latin typeface="Courier"/>
              </a:rPr>
              <a:t>] = y;</a:t>
            </a:r>
          </a:p>
          <a:p>
            <a:r>
              <a:rPr lang="en-GB" sz="1000" dirty="0">
                <a:solidFill>
                  <a:schemeClr val="tx1"/>
                </a:solidFill>
                <a:latin typeface="Courier"/>
              </a:rPr>
              <a:t>. . 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0746" y="3226219"/>
            <a:ext cx="10919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>
                <a:latin typeface="Courier"/>
                <a:cs typeface="Courier"/>
              </a:rPr>
              <a:t>threadIdx.x</a:t>
            </a:r>
            <a:endParaRPr lang="en-GB" sz="1000" dirty="0">
              <a:latin typeface="Courier"/>
              <a:cs typeface="Courier"/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/>
        </p:nvGraphicFramePr>
        <p:xfrm>
          <a:off x="1291298" y="3226219"/>
          <a:ext cx="1666240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80394"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ourier"/>
                          <a:cs typeface="Courier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ourier"/>
                          <a:cs typeface="Courier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ourier"/>
                          <a:cs typeface="Courier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ourier"/>
                          <a:cs typeface="Courier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ourier"/>
                          <a:cs typeface="Courier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ourier"/>
                          <a:cs typeface="Courier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ourier"/>
                          <a:cs typeface="Courier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ourier"/>
                          <a:cs typeface="Courier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Conector curvado 6"/>
          <p:cNvCxnSpPr/>
          <p:nvPr/>
        </p:nvCxnSpPr>
        <p:spPr>
          <a:xfrm rot="16200000" flipH="1">
            <a:off x="1269846" y="3585723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ector curvado 94"/>
          <p:cNvCxnSpPr/>
          <p:nvPr/>
        </p:nvCxnSpPr>
        <p:spPr>
          <a:xfrm rot="16200000" flipH="1">
            <a:off x="1471796" y="3600066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onector curvado 96"/>
          <p:cNvCxnSpPr/>
          <p:nvPr/>
        </p:nvCxnSpPr>
        <p:spPr>
          <a:xfrm rot="16200000" flipH="1">
            <a:off x="1681620" y="3600067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onector curvado 97"/>
          <p:cNvCxnSpPr/>
          <p:nvPr/>
        </p:nvCxnSpPr>
        <p:spPr>
          <a:xfrm rot="16200000" flipH="1">
            <a:off x="1905216" y="3600068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ector curvado 98"/>
          <p:cNvCxnSpPr/>
          <p:nvPr/>
        </p:nvCxnSpPr>
        <p:spPr>
          <a:xfrm rot="16200000" flipH="1">
            <a:off x="2110926" y="3600069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curvado 99"/>
          <p:cNvCxnSpPr/>
          <p:nvPr/>
        </p:nvCxnSpPr>
        <p:spPr>
          <a:xfrm rot="16200000" flipH="1">
            <a:off x="2334523" y="3600070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curvado 100"/>
          <p:cNvCxnSpPr/>
          <p:nvPr/>
        </p:nvCxnSpPr>
        <p:spPr>
          <a:xfrm rot="16200000" flipH="1">
            <a:off x="2531288" y="3583342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curvado 101"/>
          <p:cNvCxnSpPr/>
          <p:nvPr/>
        </p:nvCxnSpPr>
        <p:spPr>
          <a:xfrm rot="16200000" flipH="1">
            <a:off x="2719110" y="3585724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curvado 102"/>
          <p:cNvCxnSpPr/>
          <p:nvPr/>
        </p:nvCxnSpPr>
        <p:spPr>
          <a:xfrm rot="16200000" flipH="1">
            <a:off x="1345636" y="4773461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curvado 103"/>
          <p:cNvCxnSpPr/>
          <p:nvPr/>
        </p:nvCxnSpPr>
        <p:spPr>
          <a:xfrm rot="16200000" flipH="1">
            <a:off x="1547586" y="4787804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curvado 104"/>
          <p:cNvCxnSpPr/>
          <p:nvPr/>
        </p:nvCxnSpPr>
        <p:spPr>
          <a:xfrm rot="16200000" flipH="1">
            <a:off x="1757410" y="4787805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curvado 105"/>
          <p:cNvCxnSpPr/>
          <p:nvPr/>
        </p:nvCxnSpPr>
        <p:spPr>
          <a:xfrm rot="16200000" flipH="1">
            <a:off x="1981006" y="4787806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curvado 106"/>
          <p:cNvCxnSpPr/>
          <p:nvPr/>
        </p:nvCxnSpPr>
        <p:spPr>
          <a:xfrm rot="16200000" flipH="1">
            <a:off x="2186716" y="4787807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curvado 107"/>
          <p:cNvCxnSpPr/>
          <p:nvPr/>
        </p:nvCxnSpPr>
        <p:spPr>
          <a:xfrm rot="16200000" flipH="1">
            <a:off x="2410313" y="4787808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curvado 108"/>
          <p:cNvCxnSpPr/>
          <p:nvPr/>
        </p:nvCxnSpPr>
        <p:spPr>
          <a:xfrm rot="16200000" flipH="1">
            <a:off x="2607078" y="4771080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curvado 109"/>
          <p:cNvCxnSpPr/>
          <p:nvPr/>
        </p:nvCxnSpPr>
        <p:spPr>
          <a:xfrm rot="16200000" flipH="1">
            <a:off x="2794900" y="4773462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Rectángulo 110"/>
          <p:cNvSpPr/>
          <p:nvPr/>
        </p:nvSpPr>
        <p:spPr>
          <a:xfrm>
            <a:off x="3421173" y="3735404"/>
            <a:ext cx="2510907" cy="92596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00" dirty="0">
                <a:solidFill>
                  <a:schemeClr val="tx1"/>
                </a:solidFill>
                <a:latin typeface="Courier"/>
              </a:rPr>
              <a:t>. . . </a:t>
            </a:r>
          </a:p>
          <a:p>
            <a:r>
              <a:rPr lang="en-GB" sz="1000" dirty="0">
                <a:solidFill>
                  <a:schemeClr val="tx1"/>
                </a:solidFill>
                <a:latin typeface="Courier"/>
              </a:rPr>
              <a:t>float x = input[</a:t>
            </a:r>
            <a:r>
              <a:rPr lang="en-GB" sz="1000" dirty="0" err="1">
                <a:solidFill>
                  <a:schemeClr val="tx1"/>
                </a:solidFill>
                <a:latin typeface="Courier"/>
              </a:rPr>
              <a:t>threadIdx.x</a:t>
            </a:r>
            <a:r>
              <a:rPr lang="en-GB" sz="1000" dirty="0">
                <a:solidFill>
                  <a:schemeClr val="tx1"/>
                </a:solidFill>
                <a:latin typeface="Courier"/>
              </a:rPr>
              <a:t>];</a:t>
            </a:r>
          </a:p>
          <a:p>
            <a:r>
              <a:rPr lang="en-GB" sz="1000" dirty="0">
                <a:solidFill>
                  <a:schemeClr val="tx1"/>
                </a:solidFill>
                <a:latin typeface="Courier"/>
              </a:rPr>
              <a:t>float y = function(x);</a:t>
            </a:r>
          </a:p>
          <a:p>
            <a:r>
              <a:rPr lang="en-GB" sz="1000" dirty="0">
                <a:solidFill>
                  <a:schemeClr val="tx1"/>
                </a:solidFill>
                <a:latin typeface="Courier"/>
              </a:rPr>
              <a:t>output[</a:t>
            </a:r>
            <a:r>
              <a:rPr lang="en-GB" sz="1000" dirty="0" err="1">
                <a:solidFill>
                  <a:schemeClr val="tx1"/>
                </a:solidFill>
                <a:latin typeface="Courier"/>
              </a:rPr>
              <a:t>threadIdx.x</a:t>
            </a:r>
            <a:r>
              <a:rPr lang="en-GB" sz="1000" dirty="0">
                <a:solidFill>
                  <a:schemeClr val="tx1"/>
                </a:solidFill>
                <a:latin typeface="Courier"/>
              </a:rPr>
              <a:t>] = y;</a:t>
            </a:r>
          </a:p>
          <a:p>
            <a:r>
              <a:rPr lang="en-GB" sz="1000" dirty="0">
                <a:solidFill>
                  <a:schemeClr val="tx1"/>
                </a:solidFill>
                <a:latin typeface="Courier"/>
              </a:rPr>
              <a:t>. . .</a:t>
            </a:r>
          </a:p>
        </p:txBody>
      </p:sp>
      <p:sp>
        <p:nvSpPr>
          <p:cNvPr id="112" name="CuadroTexto 111"/>
          <p:cNvSpPr txBox="1"/>
          <p:nvPr/>
        </p:nvSpPr>
        <p:spPr>
          <a:xfrm>
            <a:off x="2957538" y="3226221"/>
            <a:ext cx="1032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>
                <a:latin typeface="Courier"/>
                <a:cs typeface="Courier"/>
              </a:rPr>
              <a:t>threadIdx.x</a:t>
            </a:r>
            <a:endParaRPr lang="en-GB" sz="1000" dirty="0">
              <a:latin typeface="Courier"/>
              <a:cs typeface="Courier"/>
            </a:endParaRPr>
          </a:p>
        </p:txBody>
      </p:sp>
      <p:graphicFrame>
        <p:nvGraphicFramePr>
          <p:cNvPr id="113" name="Tabla 112"/>
          <p:cNvGraphicFramePr>
            <a:graphicFrameLocks noGrp="1"/>
          </p:cNvGraphicFramePr>
          <p:nvPr/>
        </p:nvGraphicFramePr>
        <p:xfrm>
          <a:off x="3936944" y="3213068"/>
          <a:ext cx="1666240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80394"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ourier"/>
                          <a:cs typeface="Courier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ourier"/>
                          <a:cs typeface="Courier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ourier"/>
                          <a:cs typeface="Courier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ourier"/>
                          <a:cs typeface="Courier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ourier"/>
                          <a:cs typeface="Courier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ourier"/>
                          <a:cs typeface="Courier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ourier"/>
                          <a:cs typeface="Courier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ourier"/>
                          <a:cs typeface="Courier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4" name="Conector curvado 113"/>
          <p:cNvCxnSpPr/>
          <p:nvPr/>
        </p:nvCxnSpPr>
        <p:spPr>
          <a:xfrm rot="16200000" flipH="1">
            <a:off x="3915492" y="3572572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curvado 114"/>
          <p:cNvCxnSpPr/>
          <p:nvPr/>
        </p:nvCxnSpPr>
        <p:spPr>
          <a:xfrm rot="16200000" flipH="1">
            <a:off x="4117442" y="3586915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curvado 115"/>
          <p:cNvCxnSpPr/>
          <p:nvPr/>
        </p:nvCxnSpPr>
        <p:spPr>
          <a:xfrm rot="16200000" flipH="1">
            <a:off x="4327266" y="3586916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curvado 116"/>
          <p:cNvCxnSpPr/>
          <p:nvPr/>
        </p:nvCxnSpPr>
        <p:spPr>
          <a:xfrm rot="16200000" flipH="1">
            <a:off x="4550862" y="3586917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curvado 117"/>
          <p:cNvCxnSpPr/>
          <p:nvPr/>
        </p:nvCxnSpPr>
        <p:spPr>
          <a:xfrm rot="16200000" flipH="1">
            <a:off x="4756572" y="3586918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curvado 118"/>
          <p:cNvCxnSpPr/>
          <p:nvPr/>
        </p:nvCxnSpPr>
        <p:spPr>
          <a:xfrm rot="16200000" flipH="1">
            <a:off x="4980169" y="3586919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curvado 119"/>
          <p:cNvCxnSpPr/>
          <p:nvPr/>
        </p:nvCxnSpPr>
        <p:spPr>
          <a:xfrm rot="16200000" flipH="1">
            <a:off x="5176934" y="3570191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curvado 120"/>
          <p:cNvCxnSpPr/>
          <p:nvPr/>
        </p:nvCxnSpPr>
        <p:spPr>
          <a:xfrm rot="16200000" flipH="1">
            <a:off x="5364756" y="3572573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curvado 121"/>
          <p:cNvCxnSpPr/>
          <p:nvPr/>
        </p:nvCxnSpPr>
        <p:spPr>
          <a:xfrm rot="16200000" flipH="1">
            <a:off x="3991282" y="4760310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curvado 122"/>
          <p:cNvCxnSpPr/>
          <p:nvPr/>
        </p:nvCxnSpPr>
        <p:spPr>
          <a:xfrm rot="16200000" flipH="1">
            <a:off x="4193232" y="4774653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curvado 123"/>
          <p:cNvCxnSpPr/>
          <p:nvPr/>
        </p:nvCxnSpPr>
        <p:spPr>
          <a:xfrm rot="16200000" flipH="1">
            <a:off x="4403056" y="4774654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curvado 124"/>
          <p:cNvCxnSpPr/>
          <p:nvPr/>
        </p:nvCxnSpPr>
        <p:spPr>
          <a:xfrm rot="16200000" flipH="1">
            <a:off x="4626652" y="4774655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curvado 125"/>
          <p:cNvCxnSpPr/>
          <p:nvPr/>
        </p:nvCxnSpPr>
        <p:spPr>
          <a:xfrm rot="16200000" flipH="1">
            <a:off x="4832362" y="4774656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curvado 126"/>
          <p:cNvCxnSpPr/>
          <p:nvPr/>
        </p:nvCxnSpPr>
        <p:spPr>
          <a:xfrm rot="16200000" flipH="1">
            <a:off x="5055959" y="4774657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curvado 127"/>
          <p:cNvCxnSpPr/>
          <p:nvPr/>
        </p:nvCxnSpPr>
        <p:spPr>
          <a:xfrm rot="16200000" flipH="1">
            <a:off x="5252724" y="4757929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curvado 128"/>
          <p:cNvCxnSpPr/>
          <p:nvPr/>
        </p:nvCxnSpPr>
        <p:spPr>
          <a:xfrm rot="16200000" flipH="1">
            <a:off x="5440546" y="4760311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ectángulo 129"/>
          <p:cNvSpPr/>
          <p:nvPr/>
        </p:nvSpPr>
        <p:spPr>
          <a:xfrm>
            <a:off x="6327036" y="3733022"/>
            <a:ext cx="2447177" cy="92596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00" dirty="0">
                <a:solidFill>
                  <a:schemeClr val="tx1"/>
                </a:solidFill>
                <a:latin typeface="Courier"/>
              </a:rPr>
              <a:t>. . . </a:t>
            </a:r>
          </a:p>
          <a:p>
            <a:r>
              <a:rPr lang="en-GB" sz="1000" dirty="0">
                <a:solidFill>
                  <a:schemeClr val="tx1"/>
                </a:solidFill>
                <a:latin typeface="Courier"/>
              </a:rPr>
              <a:t>float x = input[</a:t>
            </a:r>
            <a:r>
              <a:rPr lang="en-GB" sz="1000" dirty="0" err="1">
                <a:solidFill>
                  <a:schemeClr val="tx1"/>
                </a:solidFill>
                <a:latin typeface="Courier"/>
              </a:rPr>
              <a:t>threadIdx.x</a:t>
            </a:r>
            <a:r>
              <a:rPr lang="en-GB" sz="1000" dirty="0">
                <a:solidFill>
                  <a:schemeClr val="tx1"/>
                </a:solidFill>
                <a:latin typeface="Courier"/>
              </a:rPr>
              <a:t>];</a:t>
            </a:r>
          </a:p>
          <a:p>
            <a:r>
              <a:rPr lang="en-GB" sz="1000" dirty="0">
                <a:solidFill>
                  <a:schemeClr val="tx1"/>
                </a:solidFill>
                <a:latin typeface="Courier"/>
              </a:rPr>
              <a:t>float y = function(x);</a:t>
            </a:r>
          </a:p>
          <a:p>
            <a:r>
              <a:rPr lang="en-GB" sz="1000" dirty="0">
                <a:solidFill>
                  <a:schemeClr val="tx1"/>
                </a:solidFill>
                <a:latin typeface="Courier"/>
              </a:rPr>
              <a:t>output[</a:t>
            </a:r>
            <a:r>
              <a:rPr lang="en-GB" sz="1000" dirty="0" err="1">
                <a:solidFill>
                  <a:schemeClr val="tx1"/>
                </a:solidFill>
                <a:latin typeface="Courier"/>
              </a:rPr>
              <a:t>threadIdx.x</a:t>
            </a:r>
            <a:r>
              <a:rPr lang="en-GB" sz="1000" dirty="0">
                <a:solidFill>
                  <a:schemeClr val="tx1"/>
                </a:solidFill>
                <a:latin typeface="Courier"/>
              </a:rPr>
              <a:t>] = y;</a:t>
            </a:r>
          </a:p>
          <a:p>
            <a:r>
              <a:rPr lang="en-GB" sz="1000" dirty="0">
                <a:solidFill>
                  <a:schemeClr val="tx1"/>
                </a:solidFill>
                <a:latin typeface="Courier"/>
              </a:rPr>
              <a:t>. . .</a:t>
            </a:r>
          </a:p>
        </p:txBody>
      </p:sp>
      <p:sp>
        <p:nvSpPr>
          <p:cNvPr id="131" name="CuadroTexto 130"/>
          <p:cNvSpPr txBox="1"/>
          <p:nvPr/>
        </p:nvSpPr>
        <p:spPr>
          <a:xfrm>
            <a:off x="5932080" y="3210686"/>
            <a:ext cx="11019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>
                <a:latin typeface="Courier"/>
                <a:cs typeface="Courier"/>
              </a:rPr>
              <a:t>threadIdx.x</a:t>
            </a:r>
            <a:endParaRPr lang="en-GB" sz="1000" dirty="0">
              <a:latin typeface="Courier"/>
              <a:cs typeface="Courier"/>
            </a:endParaRPr>
          </a:p>
        </p:txBody>
      </p:sp>
      <p:graphicFrame>
        <p:nvGraphicFramePr>
          <p:cNvPr id="132" name="Tabla 131"/>
          <p:cNvGraphicFramePr>
            <a:graphicFrameLocks noGrp="1"/>
          </p:cNvGraphicFramePr>
          <p:nvPr/>
        </p:nvGraphicFramePr>
        <p:xfrm>
          <a:off x="6892641" y="3210686"/>
          <a:ext cx="1666240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80394"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ourier"/>
                          <a:cs typeface="Courier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ourier"/>
                          <a:cs typeface="Courier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ourier"/>
                          <a:cs typeface="Courier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ourier"/>
                          <a:cs typeface="Courier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ourier"/>
                          <a:cs typeface="Courier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ourier"/>
                          <a:cs typeface="Courier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ourier"/>
                          <a:cs typeface="Courier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ourier"/>
                          <a:cs typeface="Courier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3" name="Conector curvado 132"/>
          <p:cNvCxnSpPr/>
          <p:nvPr/>
        </p:nvCxnSpPr>
        <p:spPr>
          <a:xfrm rot="16200000" flipH="1">
            <a:off x="6871189" y="3570190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curvado 133"/>
          <p:cNvCxnSpPr/>
          <p:nvPr/>
        </p:nvCxnSpPr>
        <p:spPr>
          <a:xfrm rot="16200000" flipH="1">
            <a:off x="7073139" y="3584533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curvado 134"/>
          <p:cNvCxnSpPr/>
          <p:nvPr/>
        </p:nvCxnSpPr>
        <p:spPr>
          <a:xfrm rot="16200000" flipH="1">
            <a:off x="7282963" y="3584534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curvado 135"/>
          <p:cNvCxnSpPr/>
          <p:nvPr/>
        </p:nvCxnSpPr>
        <p:spPr>
          <a:xfrm rot="16200000" flipH="1">
            <a:off x="7506559" y="3584535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curvado 136"/>
          <p:cNvCxnSpPr/>
          <p:nvPr/>
        </p:nvCxnSpPr>
        <p:spPr>
          <a:xfrm rot="16200000" flipH="1">
            <a:off x="7712269" y="3584536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curvado 137"/>
          <p:cNvCxnSpPr/>
          <p:nvPr/>
        </p:nvCxnSpPr>
        <p:spPr>
          <a:xfrm rot="16200000" flipH="1">
            <a:off x="7935866" y="3584537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curvado 138"/>
          <p:cNvCxnSpPr/>
          <p:nvPr/>
        </p:nvCxnSpPr>
        <p:spPr>
          <a:xfrm rot="16200000" flipH="1">
            <a:off x="8132631" y="3567809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curvado 139"/>
          <p:cNvCxnSpPr/>
          <p:nvPr/>
        </p:nvCxnSpPr>
        <p:spPr>
          <a:xfrm rot="16200000" flipH="1">
            <a:off x="8320453" y="3570191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curvado 140"/>
          <p:cNvCxnSpPr/>
          <p:nvPr/>
        </p:nvCxnSpPr>
        <p:spPr>
          <a:xfrm rot="16200000" flipH="1">
            <a:off x="6946979" y="4757928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curvado 141"/>
          <p:cNvCxnSpPr/>
          <p:nvPr/>
        </p:nvCxnSpPr>
        <p:spPr>
          <a:xfrm rot="16200000" flipH="1">
            <a:off x="7148929" y="4772271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curvado 142"/>
          <p:cNvCxnSpPr/>
          <p:nvPr/>
        </p:nvCxnSpPr>
        <p:spPr>
          <a:xfrm rot="16200000" flipH="1">
            <a:off x="7358753" y="4772272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curvado 143"/>
          <p:cNvCxnSpPr/>
          <p:nvPr/>
        </p:nvCxnSpPr>
        <p:spPr>
          <a:xfrm rot="16200000" flipH="1">
            <a:off x="7582349" y="4772273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curvado 144"/>
          <p:cNvCxnSpPr/>
          <p:nvPr/>
        </p:nvCxnSpPr>
        <p:spPr>
          <a:xfrm rot="16200000" flipH="1">
            <a:off x="7788059" y="4772274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curvado 145"/>
          <p:cNvCxnSpPr/>
          <p:nvPr/>
        </p:nvCxnSpPr>
        <p:spPr>
          <a:xfrm rot="16200000" flipH="1">
            <a:off x="8011656" y="4772275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curvado 146"/>
          <p:cNvCxnSpPr/>
          <p:nvPr/>
        </p:nvCxnSpPr>
        <p:spPr>
          <a:xfrm rot="16200000" flipH="1">
            <a:off x="8208421" y="4755547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curvado 147"/>
          <p:cNvCxnSpPr/>
          <p:nvPr/>
        </p:nvCxnSpPr>
        <p:spPr>
          <a:xfrm rot="16200000" flipH="1">
            <a:off x="8396243" y="4757929"/>
            <a:ext cx="276114" cy="49549"/>
          </a:xfrm>
          <a:prstGeom prst="curvedConnector3">
            <a:avLst>
              <a:gd name="adj1" fmla="val 50000"/>
            </a:avLst>
          </a:prstGeom>
          <a:ln w="3175" cmpd="sng"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CuadroTexto 148"/>
          <p:cNvSpPr txBox="1"/>
          <p:nvPr/>
        </p:nvSpPr>
        <p:spPr>
          <a:xfrm>
            <a:off x="975566" y="2830346"/>
            <a:ext cx="1472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latin typeface="Courier"/>
                <a:cs typeface="Courier"/>
              </a:rPr>
              <a:t>Thread Block 0</a:t>
            </a:r>
          </a:p>
        </p:txBody>
      </p:sp>
      <p:sp>
        <p:nvSpPr>
          <p:cNvPr id="150" name="CuadroTexto 149"/>
          <p:cNvSpPr txBox="1"/>
          <p:nvPr/>
        </p:nvSpPr>
        <p:spPr>
          <a:xfrm>
            <a:off x="3621212" y="2830346"/>
            <a:ext cx="1472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latin typeface="Courier"/>
                <a:cs typeface="Courier"/>
              </a:rPr>
              <a:t>Thread Block 1</a:t>
            </a:r>
          </a:p>
        </p:txBody>
      </p:sp>
      <p:sp>
        <p:nvSpPr>
          <p:cNvPr id="151" name="CuadroTexto 150"/>
          <p:cNvSpPr txBox="1"/>
          <p:nvPr/>
        </p:nvSpPr>
        <p:spPr>
          <a:xfrm>
            <a:off x="6575641" y="2830346"/>
            <a:ext cx="1670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latin typeface="Courier"/>
                <a:cs typeface="Courier"/>
              </a:rPr>
              <a:t>Thread Block N-1</a:t>
            </a:r>
          </a:p>
        </p:txBody>
      </p:sp>
      <p:sp>
        <p:nvSpPr>
          <p:cNvPr id="152" name="CuadroTexto 151"/>
          <p:cNvSpPr txBox="1"/>
          <p:nvPr/>
        </p:nvSpPr>
        <p:spPr>
          <a:xfrm>
            <a:off x="5932080" y="4120992"/>
            <a:ext cx="6558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latin typeface="Courier"/>
                <a:cs typeface="Courier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563719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Thread Blocks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F79646"/>
                </a:solidFill>
              </a:rPr>
              <a:t>Threads in the same block may synchronize </a:t>
            </a:r>
            <a:r>
              <a:rPr lang="en-GB" b="1" dirty="0"/>
              <a:t>with barriers</a:t>
            </a:r>
          </a:p>
          <a:p>
            <a:pPr marL="457200" lvl="1" indent="0">
              <a:buNone/>
            </a:pPr>
            <a:r>
              <a:rPr lang="en-GB" dirty="0">
                <a:latin typeface="Courier New"/>
                <a:cs typeface="Courier New"/>
              </a:rPr>
              <a:t>__</a:t>
            </a:r>
            <a:r>
              <a:rPr lang="en-GB" dirty="0" err="1">
                <a:latin typeface="Courier New"/>
                <a:cs typeface="Courier New"/>
              </a:rPr>
              <a:t>syncthreads</a:t>
            </a:r>
            <a:r>
              <a:rPr lang="en-GB" dirty="0">
                <a:latin typeface="Courier New"/>
                <a:cs typeface="Courier New"/>
              </a:rPr>
              <a:t>();</a:t>
            </a:r>
          </a:p>
          <a:p>
            <a:r>
              <a:rPr lang="en-GB" b="1" dirty="0">
                <a:solidFill>
                  <a:srgbClr val="F79646"/>
                </a:solidFill>
              </a:rPr>
              <a:t>Thread blocks cannot synchronize </a:t>
            </a:r>
          </a:p>
          <a:p>
            <a:pPr lvl="1"/>
            <a:r>
              <a:rPr lang="en-GB" dirty="0"/>
              <a:t>So they can run in any order, concurrently or sequentially</a:t>
            </a:r>
          </a:p>
          <a:p>
            <a:r>
              <a:rPr lang="en-GB" b="1" dirty="0"/>
              <a:t>This independence gives </a:t>
            </a:r>
            <a:r>
              <a:rPr lang="en-GB" b="1" dirty="0">
                <a:solidFill>
                  <a:srgbClr val="F79646"/>
                </a:solidFill>
              </a:rPr>
              <a:t>scalability</a:t>
            </a:r>
            <a:r>
              <a:rPr lang="en-GB" b="1" dirty="0"/>
              <a:t>: </a:t>
            </a:r>
          </a:p>
          <a:p>
            <a:pPr lvl="1"/>
            <a:r>
              <a:rPr lang="en-GB" dirty="0"/>
              <a:t>A kernel scales across any number of parallel cores</a:t>
            </a:r>
          </a:p>
          <a:p>
            <a:r>
              <a:rPr lang="en-GB" b="1" dirty="0">
                <a:solidFill>
                  <a:schemeClr val="accent6"/>
                </a:solidFill>
              </a:rPr>
              <a:t>Implicit barrier </a:t>
            </a:r>
            <a:r>
              <a:rPr lang="en-GB" b="1" dirty="0"/>
              <a:t>between dependent kernels </a:t>
            </a:r>
          </a:p>
          <a:p>
            <a:pPr marL="457200" lvl="1" indent="0">
              <a:buNone/>
            </a:pPr>
            <a:r>
              <a:rPr lang="en-GB" dirty="0" err="1">
                <a:latin typeface="Courier New"/>
                <a:cs typeface="Courier New"/>
              </a:rPr>
              <a:t>kernelA</a:t>
            </a:r>
            <a:r>
              <a:rPr lang="en-GB" dirty="0">
                <a:latin typeface="Courier New"/>
                <a:cs typeface="Courier New"/>
              </a:rPr>
              <a:t> &lt;&lt;&lt; </a:t>
            </a:r>
            <a:r>
              <a:rPr lang="en-GB" dirty="0" err="1">
                <a:latin typeface="Courier New"/>
                <a:cs typeface="Courier New"/>
              </a:rPr>
              <a:t>nblocks</a:t>
            </a:r>
            <a:r>
              <a:rPr lang="en-GB" dirty="0">
                <a:latin typeface="Courier New"/>
                <a:cs typeface="Courier New"/>
              </a:rPr>
              <a:t>, </a:t>
            </a:r>
            <a:r>
              <a:rPr lang="en-GB" dirty="0" err="1">
                <a:latin typeface="Courier New"/>
                <a:cs typeface="Courier New"/>
              </a:rPr>
              <a:t>blksize</a:t>
            </a:r>
            <a:r>
              <a:rPr lang="en-GB" dirty="0">
                <a:latin typeface="Courier New"/>
                <a:cs typeface="Courier New"/>
              </a:rPr>
              <a:t> &gt;&gt;&gt; (a, b, c); </a:t>
            </a:r>
          </a:p>
          <a:p>
            <a:pPr marL="457200" lvl="1" indent="0">
              <a:buNone/>
            </a:pPr>
            <a:r>
              <a:rPr lang="en-GB" dirty="0" err="1">
                <a:latin typeface="Courier New"/>
                <a:cs typeface="Courier New"/>
              </a:rPr>
              <a:t>kernelB</a:t>
            </a:r>
            <a:r>
              <a:rPr lang="en-GB" dirty="0">
                <a:latin typeface="Courier New"/>
                <a:cs typeface="Courier New"/>
              </a:rPr>
              <a:t> &lt;&lt;&lt; </a:t>
            </a:r>
            <a:r>
              <a:rPr lang="en-GB" dirty="0" err="1">
                <a:latin typeface="Courier New"/>
                <a:cs typeface="Courier New"/>
              </a:rPr>
              <a:t>nblocks</a:t>
            </a:r>
            <a:r>
              <a:rPr lang="en-GB" dirty="0">
                <a:latin typeface="Courier New"/>
                <a:cs typeface="Courier New"/>
              </a:rPr>
              <a:t>, </a:t>
            </a:r>
            <a:r>
              <a:rPr lang="en-GB" dirty="0" err="1">
                <a:latin typeface="Courier New"/>
                <a:cs typeface="Courier New"/>
              </a:rPr>
              <a:t>blksize</a:t>
            </a:r>
            <a:r>
              <a:rPr lang="en-GB" dirty="0">
                <a:latin typeface="Courier New"/>
                <a:cs typeface="Courier New"/>
              </a:rPr>
              <a:t> &gt;&gt;&gt; (c, d);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558157" y="3591812"/>
            <a:ext cx="2128643" cy="2549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ángulo redondeado 7"/>
          <p:cNvSpPr/>
          <p:nvPr/>
        </p:nvSpPr>
        <p:spPr>
          <a:xfrm>
            <a:off x="6781753" y="4106455"/>
            <a:ext cx="787061" cy="38460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Century"/>
                <a:cs typeface="Century"/>
              </a:rPr>
              <a:t>Block 0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7667550" y="4106803"/>
            <a:ext cx="787061" cy="38460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Century"/>
                <a:cs typeface="Century"/>
              </a:rPr>
              <a:t>Block 1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6781753" y="4572253"/>
            <a:ext cx="787061" cy="38460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Century"/>
                <a:cs typeface="Century"/>
              </a:rPr>
              <a:t>Block 2</a:t>
            </a:r>
          </a:p>
        </p:txBody>
      </p:sp>
      <p:sp>
        <p:nvSpPr>
          <p:cNvPr id="11" name="Rectángulo redondeado 10"/>
          <p:cNvSpPr/>
          <p:nvPr/>
        </p:nvSpPr>
        <p:spPr>
          <a:xfrm>
            <a:off x="7667550" y="4572601"/>
            <a:ext cx="787061" cy="38460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Century"/>
                <a:cs typeface="Century"/>
              </a:rPr>
              <a:t>Block 3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6781753" y="5037354"/>
            <a:ext cx="787061" cy="38460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Century"/>
                <a:cs typeface="Century"/>
              </a:rPr>
              <a:t>Block 4</a:t>
            </a:r>
          </a:p>
        </p:txBody>
      </p:sp>
      <p:sp>
        <p:nvSpPr>
          <p:cNvPr id="13" name="Rectángulo redondeado 12"/>
          <p:cNvSpPr/>
          <p:nvPr/>
        </p:nvSpPr>
        <p:spPr>
          <a:xfrm>
            <a:off x="7667550" y="5037702"/>
            <a:ext cx="787061" cy="38460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Century"/>
                <a:cs typeface="Century"/>
              </a:rPr>
              <a:t>Block 5</a:t>
            </a:r>
          </a:p>
        </p:txBody>
      </p:sp>
      <p:sp>
        <p:nvSpPr>
          <p:cNvPr id="14" name="Rectángulo redondeado 13"/>
          <p:cNvSpPr/>
          <p:nvPr/>
        </p:nvSpPr>
        <p:spPr>
          <a:xfrm>
            <a:off x="6781753" y="5529635"/>
            <a:ext cx="787061" cy="38460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Century"/>
                <a:cs typeface="Century"/>
              </a:rPr>
              <a:t>Block 6</a:t>
            </a:r>
          </a:p>
        </p:txBody>
      </p:sp>
      <p:sp>
        <p:nvSpPr>
          <p:cNvPr id="15" name="Rectángulo redondeado 14"/>
          <p:cNvSpPr/>
          <p:nvPr/>
        </p:nvSpPr>
        <p:spPr>
          <a:xfrm>
            <a:off x="7667550" y="5529983"/>
            <a:ext cx="787061" cy="38460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Century"/>
                <a:cs typeface="Century"/>
              </a:rPr>
              <a:t>Block 7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6781753" y="3654422"/>
            <a:ext cx="1404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entury"/>
                <a:cs typeface="Century"/>
              </a:rPr>
              <a:t>Kernel grid</a:t>
            </a:r>
          </a:p>
        </p:txBody>
      </p:sp>
    </p:spTree>
    <p:extLst>
      <p:ext uri="{BB962C8B-B14F-4D97-AF65-F5344CB8AC3E}">
        <p14:creationId xmlns:p14="http://schemas.microsoft.com/office/powerpoint/2010/main" val="1919782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4730"/>
          </a:xfrm>
        </p:spPr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s-ES" dirty="0" err="1"/>
              <a:t>matrix</a:t>
            </a:r>
            <a:r>
              <a:rPr lang="es-ES" dirty="0"/>
              <a:t> </a:t>
            </a:r>
            <a:r>
              <a:rPr lang="es-ES" dirty="0" err="1"/>
              <a:t>sum</a:t>
            </a:r>
            <a:r>
              <a:rPr lang="es-ES" dirty="0"/>
              <a:t> C = A + B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42451" y="1364225"/>
            <a:ext cx="8229600" cy="4525963"/>
          </a:xfrm>
        </p:spPr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>
              <a:buNone/>
            </a:pPr>
            <a:r>
              <a:rPr lang="es-ES" dirty="0"/>
              <a:t>A =</a:t>
            </a:r>
          </a:p>
        </p:txBody>
      </p:sp>
      <p:sp>
        <p:nvSpPr>
          <p:cNvPr id="6" name="5 Rectángulo"/>
          <p:cNvSpPr/>
          <p:nvPr/>
        </p:nvSpPr>
        <p:spPr>
          <a:xfrm>
            <a:off x="1316891" y="1425323"/>
            <a:ext cx="6057302" cy="47561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ES" sz="1400" dirty="0">
                <a:solidFill>
                  <a:schemeClr val="tx1"/>
                </a:solidFill>
              </a:rPr>
              <a:t>x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endParaRPr lang="es-ES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</a:rPr>
              <a:t>x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endParaRPr lang="es-ES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</a:rPr>
              <a:t>x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endParaRPr lang="es-ES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</a:rPr>
              <a:t>x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endParaRPr lang="es-ES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</a:rPr>
              <a:t>x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endParaRPr lang="es-ES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</a:rPr>
              <a:t>x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endParaRPr lang="es-ES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</a:rPr>
              <a:t>x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endParaRPr lang="es-ES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</a:rPr>
              <a:t>x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endParaRPr lang="es-ES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</a:rPr>
              <a:t>x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endParaRPr lang="es-ES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</a:rPr>
              <a:t>x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endParaRPr lang="es-ES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</a:rPr>
              <a:t>x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endParaRPr lang="es-ES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</a:rPr>
              <a:t>x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endParaRPr lang="es-ES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</a:rPr>
              <a:t>x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r>
              <a:rPr lang="es-ES" sz="1400" dirty="0">
                <a:solidFill>
                  <a:schemeClr val="tx1"/>
                </a:solidFill>
              </a:rPr>
              <a:t>	</a:t>
            </a:r>
            <a:r>
              <a:rPr lang="es-ES" sz="1400" dirty="0" err="1">
                <a:solidFill>
                  <a:schemeClr val="tx1"/>
                </a:solidFill>
              </a:rPr>
              <a:t>x</a:t>
            </a:r>
            <a:endParaRPr lang="es-ES" sz="1400" dirty="0">
              <a:solidFill>
                <a:schemeClr val="tx1"/>
              </a:solidFill>
            </a:endParaRPr>
          </a:p>
          <a:p>
            <a:pPr algn="ctr"/>
            <a:endParaRPr lang="es-ES" dirty="0"/>
          </a:p>
        </p:txBody>
      </p:sp>
      <p:grpSp>
        <p:nvGrpSpPr>
          <p:cNvPr id="36" name="Agrupar 35"/>
          <p:cNvGrpSpPr/>
          <p:nvPr/>
        </p:nvGrpSpPr>
        <p:grpSpPr>
          <a:xfrm>
            <a:off x="1316891" y="1024702"/>
            <a:ext cx="2510334" cy="2168323"/>
            <a:chOff x="1316891" y="1024702"/>
            <a:chExt cx="2510334" cy="2168323"/>
          </a:xfrm>
        </p:grpSpPr>
        <p:sp>
          <p:nvSpPr>
            <p:cNvPr id="7" name="6 Rectángulo"/>
            <p:cNvSpPr/>
            <p:nvPr/>
          </p:nvSpPr>
          <p:spPr>
            <a:xfrm>
              <a:off x="1316891" y="1536841"/>
              <a:ext cx="2304256" cy="1656184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" name="8 Conector recto de flecha"/>
            <p:cNvCxnSpPr>
              <a:stCxn id="7" idx="0"/>
              <a:endCxn id="10" idx="2"/>
            </p:cNvCxnSpPr>
            <p:nvPr/>
          </p:nvCxnSpPr>
          <p:spPr>
            <a:xfrm flipV="1">
              <a:off x="2469019" y="1394034"/>
              <a:ext cx="364184" cy="142807"/>
            </a:xfrm>
            <a:prstGeom prst="straightConnector1">
              <a:avLst/>
            </a:prstGeom>
            <a:ln w="12700"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9 CuadroTexto"/>
            <p:cNvSpPr txBox="1"/>
            <p:nvPr/>
          </p:nvSpPr>
          <p:spPr>
            <a:xfrm>
              <a:off x="1839180" y="1024702"/>
              <a:ext cx="1988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entury" pitchFamily="18" charset="0"/>
                </a:rPr>
                <a:t>2D </a:t>
              </a:r>
              <a:r>
                <a:rPr lang="es-ES" dirty="0" err="1">
                  <a:latin typeface="Century" pitchFamily="18" charset="0"/>
                </a:rPr>
                <a:t>Thread</a:t>
              </a:r>
              <a:r>
                <a:rPr lang="es-ES" dirty="0">
                  <a:latin typeface="Century" pitchFamily="18" charset="0"/>
                </a:rPr>
                <a:t> Block</a:t>
              </a:r>
            </a:p>
          </p:txBody>
        </p:sp>
      </p:grpSp>
      <p:grpSp>
        <p:nvGrpSpPr>
          <p:cNvPr id="38" name="Agrupar 37"/>
          <p:cNvGrpSpPr/>
          <p:nvPr/>
        </p:nvGrpSpPr>
        <p:grpSpPr>
          <a:xfrm>
            <a:off x="1017638" y="1415845"/>
            <a:ext cx="7595419" cy="5235678"/>
            <a:chOff x="1017638" y="1415845"/>
            <a:chExt cx="7595419" cy="5235678"/>
          </a:xfrm>
        </p:grpSpPr>
        <p:sp>
          <p:nvSpPr>
            <p:cNvPr id="19" name="18 Rectángulo"/>
            <p:cNvSpPr/>
            <p:nvPr/>
          </p:nvSpPr>
          <p:spPr>
            <a:xfrm>
              <a:off x="7344698" y="1415845"/>
              <a:ext cx="899650" cy="495545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spcBef>
                  <a:spcPts val="100"/>
                </a:spcBef>
              </a:pP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x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endParaRPr lang="es-ES" sz="14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  <a:spcBef>
                  <a:spcPts val="100"/>
                </a:spcBef>
              </a:pP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x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endParaRPr lang="es-ES" sz="14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  <a:spcBef>
                  <a:spcPts val="100"/>
                </a:spcBef>
              </a:pP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x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endParaRPr lang="es-ES" sz="14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  <a:spcBef>
                  <a:spcPts val="100"/>
                </a:spcBef>
              </a:pP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x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endParaRPr lang="es-ES" sz="14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  <a:spcBef>
                  <a:spcPts val="100"/>
                </a:spcBef>
              </a:pP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x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endParaRPr lang="es-ES" sz="14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  <a:spcBef>
                  <a:spcPts val="100"/>
                </a:spcBef>
              </a:pP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x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endParaRPr lang="es-ES" sz="14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  <a:spcBef>
                  <a:spcPts val="100"/>
                </a:spcBef>
              </a:pP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x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endParaRPr lang="es-ES" sz="14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  <a:spcBef>
                  <a:spcPts val="100"/>
                </a:spcBef>
              </a:pP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x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endParaRPr lang="es-ES" sz="14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  <a:spcBef>
                  <a:spcPts val="100"/>
                </a:spcBef>
              </a:pP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x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endParaRPr lang="es-ES" sz="14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  <a:spcBef>
                  <a:spcPts val="100"/>
                </a:spcBef>
              </a:pP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x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endParaRPr lang="es-ES" sz="14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  <a:spcBef>
                  <a:spcPts val="100"/>
                </a:spcBef>
              </a:pP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x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endParaRPr lang="es-ES" sz="14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  <a:spcBef>
                  <a:spcPts val="100"/>
                </a:spcBef>
              </a:pP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x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endParaRPr lang="es-ES" sz="14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  <a:spcBef>
                  <a:spcPts val="100"/>
                </a:spcBef>
              </a:pP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x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endParaRPr lang="es-ES" sz="14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  <a:spcBef>
                  <a:spcPts val="100"/>
                </a:spcBef>
              </a:pPr>
              <a:endParaRPr lang="es-ES" dirty="0"/>
            </a:p>
          </p:txBody>
        </p:sp>
        <p:sp>
          <p:nvSpPr>
            <p:cNvPr id="20" name="19 Rectángulo"/>
            <p:cNvSpPr/>
            <p:nvPr/>
          </p:nvSpPr>
          <p:spPr>
            <a:xfrm>
              <a:off x="1017638" y="6017342"/>
              <a:ext cx="7595419" cy="63418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spcBef>
                  <a:spcPts val="100"/>
                </a:spcBef>
              </a:pP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x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endParaRPr lang="es-ES" sz="14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  <a:spcBef>
                  <a:spcPts val="100"/>
                </a:spcBef>
              </a:pP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x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	</a:t>
              </a:r>
              <a:r>
                <a:rPr lang="es-ES" sz="1400" dirty="0" err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  <a:endParaRPr lang="es-ES" sz="14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  <a:spcBef>
                  <a:spcPts val="100"/>
                </a:spcBef>
              </a:pPr>
              <a:endParaRPr lang="es-ES" dirty="0"/>
            </a:p>
          </p:txBody>
        </p:sp>
      </p:grpSp>
      <p:grpSp>
        <p:nvGrpSpPr>
          <p:cNvPr id="37" name="Agrupar 36"/>
          <p:cNvGrpSpPr/>
          <p:nvPr/>
        </p:nvGrpSpPr>
        <p:grpSpPr>
          <a:xfrm>
            <a:off x="229635" y="1055991"/>
            <a:ext cx="8000024" cy="5449402"/>
            <a:chOff x="229635" y="1055991"/>
            <a:chExt cx="8000024" cy="5449402"/>
          </a:xfrm>
        </p:grpSpPr>
        <p:sp>
          <p:nvSpPr>
            <p:cNvPr id="11" name="10 Rectángulo"/>
            <p:cNvSpPr/>
            <p:nvPr/>
          </p:nvSpPr>
          <p:spPr>
            <a:xfrm>
              <a:off x="3621147" y="1536841"/>
              <a:ext cx="2304256" cy="1656184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5925403" y="1536841"/>
              <a:ext cx="2304256" cy="1656184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12 Rectángulo"/>
            <p:cNvSpPr/>
            <p:nvPr/>
          </p:nvSpPr>
          <p:spPr>
            <a:xfrm>
              <a:off x="1316891" y="3193025"/>
              <a:ext cx="2304256" cy="1656184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13 Rectángulo"/>
            <p:cNvSpPr/>
            <p:nvPr/>
          </p:nvSpPr>
          <p:spPr>
            <a:xfrm>
              <a:off x="3621147" y="3193025"/>
              <a:ext cx="2304256" cy="1656184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5925403" y="3193025"/>
              <a:ext cx="2304256" cy="1656184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15 Rectángulo"/>
            <p:cNvSpPr/>
            <p:nvPr/>
          </p:nvSpPr>
          <p:spPr>
            <a:xfrm>
              <a:off x="1316891" y="4849209"/>
              <a:ext cx="2304256" cy="1656184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3621147" y="4849209"/>
              <a:ext cx="2304256" cy="1656184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17 Rectángulo"/>
            <p:cNvSpPr/>
            <p:nvPr/>
          </p:nvSpPr>
          <p:spPr>
            <a:xfrm>
              <a:off x="5925403" y="4849209"/>
              <a:ext cx="2304256" cy="1656184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1" name="8 Conector recto de flecha"/>
            <p:cNvCxnSpPr/>
            <p:nvPr/>
          </p:nvCxnSpPr>
          <p:spPr>
            <a:xfrm flipH="1" flipV="1">
              <a:off x="1085094" y="1423219"/>
              <a:ext cx="569524" cy="113622"/>
            </a:xfrm>
            <a:prstGeom prst="straightConnector1">
              <a:avLst/>
            </a:prstGeom>
            <a:ln w="12700"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9 CuadroTexto"/>
            <p:cNvSpPr txBox="1"/>
            <p:nvPr/>
          </p:nvSpPr>
          <p:spPr>
            <a:xfrm>
              <a:off x="229635" y="1055991"/>
              <a:ext cx="10439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entury" pitchFamily="18" charset="0"/>
                </a:rPr>
                <a:t>2D </a:t>
              </a:r>
              <a:r>
                <a:rPr lang="es-ES" dirty="0" err="1">
                  <a:latin typeface="Century" pitchFamily="18" charset="0"/>
                </a:rPr>
                <a:t>Grid</a:t>
              </a:r>
              <a:endParaRPr lang="es-ES" dirty="0">
                <a:latin typeface="Century" pitchFamily="18" charset="0"/>
              </a:endParaRPr>
            </a:p>
          </p:txBody>
        </p:sp>
      </p:grpSp>
      <p:grpSp>
        <p:nvGrpSpPr>
          <p:cNvPr id="34" name="Agrupar 33"/>
          <p:cNvGrpSpPr/>
          <p:nvPr/>
        </p:nvGrpSpPr>
        <p:grpSpPr>
          <a:xfrm>
            <a:off x="4418844" y="3468080"/>
            <a:ext cx="4601979" cy="615554"/>
            <a:chOff x="4418844" y="2420004"/>
            <a:chExt cx="4601979" cy="615554"/>
          </a:xfrm>
        </p:grpSpPr>
        <p:sp>
          <p:nvSpPr>
            <p:cNvPr id="24" name="CuadroTexto 23"/>
            <p:cNvSpPr txBox="1"/>
            <p:nvPr/>
          </p:nvSpPr>
          <p:spPr>
            <a:xfrm>
              <a:off x="4418844" y="2420004"/>
              <a:ext cx="4601979" cy="30777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sz="1400" dirty="0" err="1">
                  <a:latin typeface="Courier New"/>
                  <a:cs typeface="Courier New"/>
                </a:rPr>
                <a:t>i</a:t>
              </a:r>
              <a:r>
                <a:rPr lang="en-GB" sz="1400" dirty="0">
                  <a:latin typeface="Courier New"/>
                  <a:cs typeface="Courier New"/>
                </a:rPr>
                <a:t> = </a:t>
              </a:r>
              <a:r>
                <a:rPr lang="en-GB" sz="1400" dirty="0" err="1">
                  <a:latin typeface="Courier New"/>
                  <a:cs typeface="Courier New"/>
                </a:rPr>
                <a:t>threadIdx.x</a:t>
              </a:r>
              <a:r>
                <a:rPr lang="en-GB" sz="1400" dirty="0">
                  <a:latin typeface="Courier New"/>
                  <a:cs typeface="Courier New"/>
                </a:rPr>
                <a:t> + </a:t>
              </a:r>
              <a:r>
                <a:rPr lang="en-GB" sz="1400" dirty="0" err="1">
                  <a:latin typeface="Courier New"/>
                  <a:cs typeface="Courier New"/>
                </a:rPr>
                <a:t>blockIdx.x</a:t>
              </a:r>
              <a:r>
                <a:rPr lang="en-GB" sz="1400" dirty="0">
                  <a:latin typeface="Courier New"/>
                  <a:cs typeface="Courier New"/>
                </a:rPr>
                <a:t> * </a:t>
              </a:r>
              <a:r>
                <a:rPr lang="en-GB" sz="1400" dirty="0" err="1">
                  <a:latin typeface="Courier New"/>
                  <a:cs typeface="Courier New"/>
                </a:rPr>
                <a:t>blockDim.x</a:t>
              </a:r>
              <a:endParaRPr lang="en-GB" sz="1400" dirty="0">
                <a:latin typeface="Courier New"/>
                <a:cs typeface="Courier New"/>
              </a:endParaRP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4418844" y="2727781"/>
              <a:ext cx="4601979" cy="30777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Courier New"/>
                  <a:cs typeface="Courier New"/>
                </a:rPr>
                <a:t>j = </a:t>
              </a:r>
              <a:r>
                <a:rPr lang="en-GB" sz="1400" dirty="0" err="1">
                  <a:latin typeface="Courier New"/>
                  <a:cs typeface="Courier New"/>
                </a:rPr>
                <a:t>threadIdx.y</a:t>
              </a:r>
              <a:r>
                <a:rPr lang="en-GB" sz="1400" dirty="0">
                  <a:latin typeface="Courier New"/>
                  <a:cs typeface="Courier New"/>
                </a:rPr>
                <a:t> + </a:t>
              </a:r>
              <a:r>
                <a:rPr lang="en-GB" sz="1400">
                  <a:latin typeface="Courier New"/>
                  <a:cs typeface="Courier New"/>
                </a:rPr>
                <a:t>blockIdx.y</a:t>
              </a:r>
              <a:r>
                <a:rPr lang="en-GB" sz="1400" dirty="0">
                  <a:latin typeface="Courier New"/>
                  <a:cs typeface="Courier New"/>
                </a:rPr>
                <a:t> * </a:t>
              </a:r>
              <a:r>
                <a:rPr lang="en-GB" sz="1400" dirty="0" err="1">
                  <a:latin typeface="Courier New"/>
                  <a:cs typeface="Courier New"/>
                </a:rPr>
                <a:t>blockDim.y</a:t>
              </a:r>
              <a:endParaRPr lang="en-GB" sz="1400" dirty="0">
                <a:latin typeface="Courier New"/>
                <a:cs typeface="Courier New"/>
              </a:endParaRPr>
            </a:p>
          </p:txBody>
        </p:sp>
      </p:grpSp>
      <p:grpSp>
        <p:nvGrpSpPr>
          <p:cNvPr id="35" name="Agrupar 34"/>
          <p:cNvGrpSpPr/>
          <p:nvPr/>
        </p:nvGrpSpPr>
        <p:grpSpPr>
          <a:xfrm>
            <a:off x="436053" y="3595587"/>
            <a:ext cx="3615525" cy="746045"/>
            <a:chOff x="436053" y="3595587"/>
            <a:chExt cx="3615525" cy="746045"/>
          </a:xfrm>
        </p:grpSpPr>
        <p:sp>
          <p:nvSpPr>
            <p:cNvPr id="26" name="Elipse 25"/>
            <p:cNvSpPr/>
            <p:nvPr/>
          </p:nvSpPr>
          <p:spPr>
            <a:xfrm>
              <a:off x="3738542" y="3595587"/>
              <a:ext cx="313036" cy="33988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36053" y="4033855"/>
              <a:ext cx="5934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Century"/>
                  <a:cs typeface="Century"/>
                </a:rPr>
                <a:t>A(</a:t>
              </a:r>
              <a:r>
                <a:rPr lang="en-GB" sz="1400" dirty="0" err="1">
                  <a:latin typeface="Century"/>
                  <a:cs typeface="Century"/>
                </a:rPr>
                <a:t>i,j</a:t>
              </a:r>
              <a:r>
                <a:rPr lang="en-GB" sz="1400" dirty="0">
                  <a:latin typeface="Century"/>
                  <a:cs typeface="Century"/>
                </a:rPr>
                <a:t>)</a:t>
              </a:r>
            </a:p>
          </p:txBody>
        </p:sp>
        <p:cxnSp>
          <p:nvCxnSpPr>
            <p:cNvPr id="29" name="Conector recto de flecha 28"/>
            <p:cNvCxnSpPr>
              <a:stCxn id="27" idx="3"/>
            </p:cNvCxnSpPr>
            <p:nvPr/>
          </p:nvCxnSpPr>
          <p:spPr>
            <a:xfrm flipV="1">
              <a:off x="1029497" y="3819193"/>
              <a:ext cx="2709045" cy="36855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346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s-ES" dirty="0" err="1"/>
              <a:t>matrix</a:t>
            </a:r>
            <a:r>
              <a:rPr lang="es-ES" dirty="0"/>
              <a:t> sum C = A + B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CUDA Kernel: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992415" y="2364834"/>
            <a:ext cx="67413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latin typeface="Courier New"/>
                <a:cs typeface="Courier New"/>
              </a:rPr>
              <a:t>//</a:t>
            </a:r>
            <a:r>
              <a:rPr lang="en-GB" sz="1200" b="1" dirty="0" err="1">
                <a:latin typeface="Courier New"/>
                <a:cs typeface="Courier New"/>
              </a:rPr>
              <a:t>cuda</a:t>
            </a:r>
            <a:r>
              <a:rPr lang="en-GB" sz="1200" b="1" dirty="0">
                <a:latin typeface="Courier New"/>
                <a:cs typeface="Courier New"/>
              </a:rPr>
              <a:t> kernel Matrix Sum</a:t>
            </a:r>
          </a:p>
          <a:p>
            <a:r>
              <a:rPr lang="en-GB" sz="1200" b="1" dirty="0">
                <a:latin typeface="Courier New"/>
                <a:cs typeface="Courier New"/>
              </a:rPr>
              <a:t>__global__ void </a:t>
            </a:r>
            <a:r>
              <a:rPr lang="en-GB" sz="1200" b="1" dirty="0" err="1">
                <a:latin typeface="Courier New"/>
                <a:cs typeface="Courier New"/>
              </a:rPr>
              <a:t>matrixSum</a:t>
            </a:r>
            <a:r>
              <a:rPr lang="en-GB" sz="1200" b="1" dirty="0">
                <a:latin typeface="Courier New"/>
                <a:cs typeface="Courier New"/>
              </a:rPr>
              <a:t>( unsigned </a:t>
            </a:r>
            <a:r>
              <a:rPr lang="en-GB" sz="1200" b="1" dirty="0" err="1">
                <a:latin typeface="Courier New"/>
                <a:cs typeface="Courier New"/>
              </a:rPr>
              <a:t>int</a:t>
            </a:r>
            <a:r>
              <a:rPr lang="en-GB" sz="1200" b="1" dirty="0">
                <a:latin typeface="Courier New"/>
                <a:cs typeface="Courier New"/>
              </a:rPr>
              <a:t> m, unsigned </a:t>
            </a:r>
            <a:r>
              <a:rPr lang="en-GB" sz="1200" b="1" dirty="0" err="1">
                <a:latin typeface="Courier New"/>
                <a:cs typeface="Courier New"/>
              </a:rPr>
              <a:t>int</a:t>
            </a:r>
            <a:r>
              <a:rPr lang="en-GB" sz="1200" b="1" dirty="0">
                <a:latin typeface="Courier New"/>
                <a:cs typeface="Courier New"/>
              </a:rPr>
              <a:t> n, </a:t>
            </a:r>
          </a:p>
          <a:p>
            <a:r>
              <a:rPr lang="en-GB" sz="1200" b="1" dirty="0">
                <a:latin typeface="Courier New"/>
                <a:cs typeface="Courier New"/>
              </a:rPr>
              <a:t>                           double *a, double *b, double *c ) {    </a:t>
            </a:r>
          </a:p>
          <a:p>
            <a:r>
              <a:rPr lang="en-GB" sz="1200" b="1" dirty="0">
                <a:latin typeface="Courier New"/>
                <a:cs typeface="Courier New"/>
              </a:rPr>
              <a:t>  // Assuming </a:t>
            </a:r>
            <a:r>
              <a:rPr lang="en-GB" sz="1200" b="1" dirty="0" err="1">
                <a:latin typeface="Courier New"/>
                <a:cs typeface="Courier New"/>
              </a:rPr>
              <a:t>lda</a:t>
            </a:r>
            <a:r>
              <a:rPr lang="en-GB" sz="1200" b="1" dirty="0">
                <a:latin typeface="Courier New"/>
                <a:cs typeface="Courier New"/>
              </a:rPr>
              <a:t> = m    </a:t>
            </a:r>
          </a:p>
          <a:p>
            <a:r>
              <a:rPr lang="en-GB" sz="1200" b="1" dirty="0">
                <a:latin typeface="Courier New"/>
                <a:cs typeface="Courier New"/>
              </a:rPr>
              <a:t>  </a:t>
            </a:r>
            <a:r>
              <a:rPr lang="en-GB" sz="1200" b="1" dirty="0" err="1">
                <a:latin typeface="Courier New"/>
                <a:cs typeface="Courier New"/>
              </a:rPr>
              <a:t>int</a:t>
            </a:r>
            <a:r>
              <a:rPr lang="en-GB" sz="1200" b="1" dirty="0">
                <a:latin typeface="Courier New"/>
                <a:cs typeface="Courier New"/>
              </a:rPr>
              <a:t> </a:t>
            </a:r>
            <a:r>
              <a:rPr lang="en-GB" sz="1200" b="1" dirty="0" err="1">
                <a:latin typeface="Courier New"/>
                <a:cs typeface="Courier New"/>
              </a:rPr>
              <a:t>i</a:t>
            </a:r>
            <a:r>
              <a:rPr lang="en-GB" sz="1200" b="1" dirty="0">
                <a:latin typeface="Courier New"/>
                <a:cs typeface="Courier New"/>
              </a:rPr>
              <a:t> = </a:t>
            </a:r>
            <a:r>
              <a:rPr lang="en-GB" sz="1200" b="1" dirty="0" err="1">
                <a:latin typeface="Courier New"/>
                <a:cs typeface="Courier New"/>
              </a:rPr>
              <a:t>blockIdx.x</a:t>
            </a:r>
            <a:r>
              <a:rPr lang="en-GB" sz="1200" b="1" dirty="0">
                <a:latin typeface="Courier New"/>
                <a:cs typeface="Courier New"/>
              </a:rPr>
              <a:t> * </a:t>
            </a:r>
            <a:r>
              <a:rPr lang="en-GB" sz="1200" b="1" dirty="0" err="1">
                <a:latin typeface="Courier New"/>
                <a:cs typeface="Courier New"/>
              </a:rPr>
              <a:t>blockDim.x</a:t>
            </a:r>
            <a:r>
              <a:rPr lang="en-GB" sz="1200" b="1" dirty="0">
                <a:latin typeface="Courier New"/>
                <a:cs typeface="Courier New"/>
              </a:rPr>
              <a:t> + </a:t>
            </a:r>
            <a:r>
              <a:rPr lang="en-GB" sz="1200" b="1" dirty="0" err="1">
                <a:latin typeface="Courier New"/>
                <a:cs typeface="Courier New"/>
              </a:rPr>
              <a:t>threadIdx.x</a:t>
            </a:r>
            <a:r>
              <a:rPr lang="en-GB" sz="1200" b="1" dirty="0">
                <a:latin typeface="Courier New"/>
                <a:cs typeface="Courier New"/>
              </a:rPr>
              <a:t>; // Global row index    </a:t>
            </a:r>
          </a:p>
          <a:p>
            <a:r>
              <a:rPr lang="en-GB" sz="1200" b="1" dirty="0">
                <a:latin typeface="Courier New"/>
                <a:cs typeface="Courier New"/>
              </a:rPr>
              <a:t>  </a:t>
            </a:r>
            <a:r>
              <a:rPr lang="en-GB" sz="1200" b="1" dirty="0" err="1">
                <a:latin typeface="Courier New"/>
                <a:cs typeface="Courier New"/>
              </a:rPr>
              <a:t>int</a:t>
            </a:r>
            <a:r>
              <a:rPr lang="en-GB" sz="1200" b="1" dirty="0">
                <a:latin typeface="Courier New"/>
                <a:cs typeface="Courier New"/>
              </a:rPr>
              <a:t> j = </a:t>
            </a:r>
            <a:r>
              <a:rPr lang="en-GB" sz="1200" b="1" dirty="0" err="1">
                <a:latin typeface="Courier New"/>
                <a:cs typeface="Courier New"/>
              </a:rPr>
              <a:t>blockIdx.y</a:t>
            </a:r>
            <a:r>
              <a:rPr lang="en-GB" sz="1200" b="1" dirty="0">
                <a:latin typeface="Courier New"/>
                <a:cs typeface="Courier New"/>
              </a:rPr>
              <a:t> * </a:t>
            </a:r>
            <a:r>
              <a:rPr lang="en-GB" sz="1200" b="1" dirty="0" err="1">
                <a:latin typeface="Courier New"/>
                <a:cs typeface="Courier New"/>
              </a:rPr>
              <a:t>blockDim.y</a:t>
            </a:r>
            <a:r>
              <a:rPr lang="en-GB" sz="1200" b="1" dirty="0">
                <a:latin typeface="Courier New"/>
                <a:cs typeface="Courier New"/>
              </a:rPr>
              <a:t> + </a:t>
            </a:r>
            <a:r>
              <a:rPr lang="en-GB" sz="1200" b="1" dirty="0" err="1">
                <a:latin typeface="Courier New"/>
                <a:cs typeface="Courier New"/>
              </a:rPr>
              <a:t>threadIdx.y</a:t>
            </a:r>
            <a:r>
              <a:rPr lang="en-GB" sz="1200" b="1" dirty="0">
                <a:latin typeface="Courier New"/>
                <a:cs typeface="Courier New"/>
              </a:rPr>
              <a:t>; // Global column index    </a:t>
            </a:r>
          </a:p>
          <a:p>
            <a:r>
              <a:rPr lang="en-GB" sz="1200" b="1" dirty="0">
                <a:latin typeface="Courier New"/>
                <a:cs typeface="Courier New"/>
              </a:rPr>
              <a:t>  </a:t>
            </a:r>
            <a:r>
              <a:rPr lang="en-GB" sz="1200" b="1" dirty="0" err="1">
                <a:latin typeface="Courier New"/>
                <a:cs typeface="Courier New"/>
              </a:rPr>
              <a:t>int</a:t>
            </a:r>
            <a:r>
              <a:rPr lang="en-GB" sz="1200" b="1" dirty="0">
                <a:latin typeface="Courier New"/>
                <a:cs typeface="Courier New"/>
              </a:rPr>
              <a:t> index = j * m + </a:t>
            </a:r>
            <a:r>
              <a:rPr lang="en-GB" sz="1200" b="1" dirty="0" err="1">
                <a:latin typeface="Courier New"/>
                <a:cs typeface="Courier New"/>
              </a:rPr>
              <a:t>i</a:t>
            </a:r>
            <a:r>
              <a:rPr lang="en-GB" sz="1200" b="1" dirty="0">
                <a:latin typeface="Courier New"/>
                <a:cs typeface="Courier New"/>
              </a:rPr>
              <a:t>;    </a:t>
            </a:r>
          </a:p>
          <a:p>
            <a:endParaRPr lang="en-GB" sz="1200" b="1" dirty="0">
              <a:latin typeface="Courier New"/>
              <a:cs typeface="Courier New"/>
            </a:endParaRPr>
          </a:p>
          <a:p>
            <a:r>
              <a:rPr lang="en-GB" sz="1200" b="1" dirty="0">
                <a:latin typeface="Courier New"/>
                <a:cs typeface="Courier New"/>
              </a:rPr>
              <a:t>  if( </a:t>
            </a:r>
            <a:r>
              <a:rPr lang="en-GB" sz="1200" b="1" dirty="0" err="1">
                <a:latin typeface="Courier New"/>
                <a:cs typeface="Courier New"/>
              </a:rPr>
              <a:t>i</a:t>
            </a:r>
            <a:r>
              <a:rPr lang="en-GB" sz="1200" b="1" dirty="0">
                <a:latin typeface="Courier New"/>
                <a:cs typeface="Courier New"/>
              </a:rPr>
              <a:t>&lt;m &amp;&amp; j&lt;n ) {      </a:t>
            </a:r>
          </a:p>
          <a:p>
            <a:r>
              <a:rPr lang="en-GB" sz="1200" b="1" dirty="0">
                <a:latin typeface="Courier New"/>
                <a:cs typeface="Courier New"/>
              </a:rPr>
              <a:t>    c[index] = a[index] + b[index];    </a:t>
            </a:r>
          </a:p>
          <a:p>
            <a:r>
              <a:rPr lang="en-GB" sz="1200" b="1" dirty="0">
                <a:latin typeface="Courier New"/>
                <a:cs typeface="Courier New"/>
              </a:rPr>
              <a:t>  }</a:t>
            </a:r>
          </a:p>
          <a:p>
            <a:r>
              <a:rPr lang="en-GB" sz="1200" b="1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90631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s-ES" dirty="0" err="1"/>
              <a:t>matrix</a:t>
            </a:r>
            <a:r>
              <a:rPr lang="es-ES" dirty="0"/>
              <a:t> sum C = A + B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 function that calls the kernel: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75129" y="2292365"/>
            <a:ext cx="701987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latin typeface="Courier New"/>
                <a:cs typeface="Courier New"/>
              </a:rPr>
              <a:t>#define BLOCKSIZE 5</a:t>
            </a:r>
          </a:p>
          <a:p>
            <a:endParaRPr lang="en-GB" sz="1200" b="1" dirty="0">
              <a:latin typeface="Courier New"/>
              <a:cs typeface="Courier New"/>
            </a:endParaRPr>
          </a:p>
          <a:p>
            <a:r>
              <a:rPr lang="en-GB" sz="1200" b="1" dirty="0">
                <a:latin typeface="Courier New"/>
                <a:cs typeface="Courier New"/>
              </a:rPr>
              <a:t>void </a:t>
            </a:r>
            <a:r>
              <a:rPr lang="en-GB" sz="1200" b="1" dirty="0" err="1">
                <a:latin typeface="Courier New"/>
                <a:cs typeface="Courier New"/>
              </a:rPr>
              <a:t>cudaMatrixSum</a:t>
            </a:r>
            <a:r>
              <a:rPr lang="en-GB" sz="1200" b="1" dirty="0">
                <a:latin typeface="Courier New"/>
                <a:cs typeface="Courier New"/>
              </a:rPr>
              <a:t>( unsigned </a:t>
            </a:r>
            <a:r>
              <a:rPr lang="en-GB" sz="1200" b="1" dirty="0" err="1">
                <a:latin typeface="Courier New"/>
                <a:cs typeface="Courier New"/>
              </a:rPr>
              <a:t>int</a:t>
            </a:r>
            <a:r>
              <a:rPr lang="en-GB" sz="1200" b="1" dirty="0">
                <a:latin typeface="Courier New"/>
                <a:cs typeface="Courier New"/>
              </a:rPr>
              <a:t> m, unsigned </a:t>
            </a:r>
            <a:r>
              <a:rPr lang="en-GB" sz="1200" b="1" dirty="0" err="1">
                <a:latin typeface="Courier New"/>
                <a:cs typeface="Courier New"/>
              </a:rPr>
              <a:t>int</a:t>
            </a:r>
            <a:r>
              <a:rPr lang="en-GB" sz="1200" b="1" dirty="0">
                <a:latin typeface="Courier New"/>
                <a:cs typeface="Courier New"/>
              </a:rPr>
              <a:t> n, </a:t>
            </a:r>
          </a:p>
          <a:p>
            <a:r>
              <a:rPr lang="en-GB" sz="1200" b="1" dirty="0">
                <a:latin typeface="Courier New"/>
                <a:cs typeface="Courier New"/>
              </a:rPr>
              <a:t>                    double* </a:t>
            </a:r>
            <a:r>
              <a:rPr lang="en-GB" sz="1200" b="1" dirty="0" err="1">
                <a:latin typeface="Courier New"/>
                <a:cs typeface="Courier New"/>
              </a:rPr>
              <a:t>d_A</a:t>
            </a:r>
            <a:r>
              <a:rPr lang="en-GB" sz="1200" b="1" dirty="0">
                <a:latin typeface="Courier New"/>
                <a:cs typeface="Courier New"/>
              </a:rPr>
              <a:t>, double* </a:t>
            </a:r>
            <a:r>
              <a:rPr lang="en-GB" sz="1200" b="1" dirty="0" err="1">
                <a:latin typeface="Courier New"/>
                <a:cs typeface="Courier New"/>
              </a:rPr>
              <a:t>d_B</a:t>
            </a:r>
            <a:r>
              <a:rPr lang="en-GB" sz="1200" b="1" dirty="0">
                <a:latin typeface="Courier New"/>
                <a:cs typeface="Courier New"/>
              </a:rPr>
              <a:t>, double* </a:t>
            </a:r>
            <a:r>
              <a:rPr lang="en-GB" sz="1200" b="1" dirty="0" err="1">
                <a:latin typeface="Courier New"/>
                <a:cs typeface="Courier New"/>
              </a:rPr>
              <a:t>d_C</a:t>
            </a:r>
            <a:r>
              <a:rPr lang="en-GB" sz="1200" b="1" dirty="0">
                <a:latin typeface="Courier New"/>
                <a:cs typeface="Courier New"/>
              </a:rPr>
              <a:t> ) {</a:t>
            </a:r>
          </a:p>
          <a:p>
            <a:r>
              <a:rPr lang="en-GB" sz="1200" b="1" dirty="0">
                <a:latin typeface="Courier New"/>
                <a:cs typeface="Courier New"/>
              </a:rPr>
              <a:t> </a:t>
            </a:r>
          </a:p>
          <a:p>
            <a:r>
              <a:rPr lang="en-GB" sz="1200" b="1" dirty="0">
                <a:latin typeface="Courier New"/>
                <a:cs typeface="Courier New"/>
              </a:rPr>
              <a:t>    </a:t>
            </a:r>
            <a:r>
              <a:rPr lang="en-GB" sz="1200" b="1" dirty="0" err="1">
                <a:latin typeface="Courier New"/>
                <a:cs typeface="Courier New"/>
              </a:rPr>
              <a:t>int</a:t>
            </a:r>
            <a:r>
              <a:rPr lang="en-GB" sz="1200" b="1" dirty="0">
                <a:latin typeface="Courier New"/>
                <a:cs typeface="Courier New"/>
              </a:rPr>
              <a:t> </a:t>
            </a:r>
            <a:r>
              <a:rPr lang="en-GB" sz="1200" b="1" dirty="0" err="1">
                <a:latin typeface="Courier New"/>
                <a:cs typeface="Courier New"/>
              </a:rPr>
              <a:t>row_blocks</a:t>
            </a:r>
            <a:r>
              <a:rPr lang="en-GB" sz="1200" b="1" dirty="0">
                <a:latin typeface="Courier New"/>
                <a:cs typeface="Courier New"/>
              </a:rPr>
              <a:t> = (</a:t>
            </a:r>
            <a:r>
              <a:rPr lang="en-GB" sz="1200" b="1" dirty="0" err="1">
                <a:latin typeface="Courier New"/>
                <a:cs typeface="Courier New"/>
              </a:rPr>
              <a:t>int</a:t>
            </a:r>
            <a:r>
              <a:rPr lang="en-GB" sz="1200" b="1" dirty="0">
                <a:latin typeface="Courier New"/>
                <a:cs typeface="Courier New"/>
              </a:rPr>
              <a:t>) ceil( (float) m / BLOCKSIZE );</a:t>
            </a:r>
          </a:p>
          <a:p>
            <a:r>
              <a:rPr lang="en-GB" sz="1200" b="1" dirty="0">
                <a:latin typeface="Courier New"/>
                <a:cs typeface="Courier New"/>
              </a:rPr>
              <a:t>    </a:t>
            </a:r>
            <a:r>
              <a:rPr lang="en-GB" sz="1200" b="1" dirty="0" err="1">
                <a:latin typeface="Courier New"/>
                <a:cs typeface="Courier New"/>
              </a:rPr>
              <a:t>int</a:t>
            </a:r>
            <a:r>
              <a:rPr lang="en-GB" sz="1200" b="1" dirty="0">
                <a:latin typeface="Courier New"/>
                <a:cs typeface="Courier New"/>
              </a:rPr>
              <a:t> </a:t>
            </a:r>
            <a:r>
              <a:rPr lang="en-GB" sz="1200" b="1" dirty="0" err="1">
                <a:latin typeface="Courier New"/>
                <a:cs typeface="Courier New"/>
              </a:rPr>
              <a:t>col_blocks</a:t>
            </a:r>
            <a:r>
              <a:rPr lang="en-GB" sz="1200" b="1" dirty="0">
                <a:latin typeface="Courier New"/>
                <a:cs typeface="Courier New"/>
              </a:rPr>
              <a:t> = (</a:t>
            </a:r>
            <a:r>
              <a:rPr lang="en-GB" sz="1200" b="1" dirty="0" err="1">
                <a:latin typeface="Courier New"/>
                <a:cs typeface="Courier New"/>
              </a:rPr>
              <a:t>int</a:t>
            </a:r>
            <a:r>
              <a:rPr lang="en-GB" sz="1200" b="1" dirty="0">
                <a:latin typeface="Courier New"/>
                <a:cs typeface="Courier New"/>
              </a:rPr>
              <a:t>) ceil( (float) n / BLOCKSIZE );</a:t>
            </a:r>
          </a:p>
          <a:p>
            <a:r>
              <a:rPr lang="en-GB" sz="1200" b="1" dirty="0">
                <a:latin typeface="Courier New"/>
                <a:cs typeface="Courier New"/>
              </a:rPr>
              <a:t>    dim3 block( BLOCKSIZE, BLOCKSIZE );                   // Size of block    </a:t>
            </a:r>
          </a:p>
          <a:p>
            <a:r>
              <a:rPr lang="en-GB" sz="1200" b="1" dirty="0">
                <a:latin typeface="Courier New"/>
                <a:cs typeface="Courier New"/>
              </a:rPr>
              <a:t>    dim3 grid( </a:t>
            </a:r>
            <a:r>
              <a:rPr lang="en-GB" sz="1200" b="1" dirty="0" err="1">
                <a:latin typeface="Courier New"/>
                <a:cs typeface="Courier New"/>
              </a:rPr>
              <a:t>row_blocks</a:t>
            </a:r>
            <a:r>
              <a:rPr lang="en-GB" sz="1200" b="1" dirty="0">
                <a:latin typeface="Courier New"/>
                <a:cs typeface="Courier New"/>
              </a:rPr>
              <a:t>, </a:t>
            </a:r>
            <a:r>
              <a:rPr lang="en-GB" sz="1200" b="1" dirty="0" err="1">
                <a:latin typeface="Courier New"/>
                <a:cs typeface="Courier New"/>
              </a:rPr>
              <a:t>col_blocks</a:t>
            </a:r>
            <a:r>
              <a:rPr lang="en-GB" sz="1200" b="1" dirty="0">
                <a:latin typeface="Courier New"/>
                <a:cs typeface="Courier New"/>
              </a:rPr>
              <a:t> );                  // Size of grid</a:t>
            </a:r>
          </a:p>
          <a:p>
            <a:r>
              <a:rPr lang="en-GB" sz="1200" b="1" dirty="0">
                <a:latin typeface="Courier New"/>
                <a:cs typeface="Courier New"/>
              </a:rPr>
              <a:t>    </a:t>
            </a:r>
            <a:r>
              <a:rPr lang="en-GB" sz="1200" b="1" dirty="0" err="1">
                <a:latin typeface="Courier New"/>
                <a:cs typeface="Courier New"/>
              </a:rPr>
              <a:t>matrixSum</a:t>
            </a:r>
            <a:r>
              <a:rPr lang="en-GB" sz="1200" b="1" dirty="0">
                <a:latin typeface="Courier New"/>
                <a:cs typeface="Courier New"/>
              </a:rPr>
              <a:t>&lt;&lt;&lt; grid, block &gt;&gt;&gt;( m, n, </a:t>
            </a:r>
            <a:r>
              <a:rPr lang="en-GB" sz="1200" b="1" dirty="0" err="1">
                <a:latin typeface="Courier New"/>
                <a:cs typeface="Courier New"/>
              </a:rPr>
              <a:t>d_A</a:t>
            </a:r>
            <a:r>
              <a:rPr lang="en-GB" sz="1200" b="1" dirty="0">
                <a:latin typeface="Courier New"/>
                <a:cs typeface="Courier New"/>
              </a:rPr>
              <a:t>, </a:t>
            </a:r>
            <a:r>
              <a:rPr lang="en-GB" sz="1200" b="1" dirty="0" err="1">
                <a:latin typeface="Courier New"/>
                <a:cs typeface="Courier New"/>
              </a:rPr>
              <a:t>d_B</a:t>
            </a:r>
            <a:r>
              <a:rPr lang="en-GB" sz="1200" b="1" dirty="0">
                <a:latin typeface="Courier New"/>
                <a:cs typeface="Courier New"/>
              </a:rPr>
              <a:t>, </a:t>
            </a:r>
            <a:r>
              <a:rPr lang="en-GB" sz="1200" b="1" dirty="0" err="1">
                <a:latin typeface="Courier New"/>
                <a:cs typeface="Courier New"/>
              </a:rPr>
              <a:t>d_C</a:t>
            </a:r>
            <a:r>
              <a:rPr lang="en-GB" sz="1200" b="1" dirty="0">
                <a:latin typeface="Courier New"/>
                <a:cs typeface="Courier New"/>
              </a:rPr>
              <a:t> );  // Kernel call</a:t>
            </a:r>
          </a:p>
          <a:p>
            <a:r>
              <a:rPr lang="en-GB" sz="1200" b="1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44284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s-ES" dirty="0" err="1"/>
              <a:t>matrix</a:t>
            </a:r>
            <a:r>
              <a:rPr lang="es-ES" dirty="0"/>
              <a:t> sum C = A + B</a:t>
            </a:r>
            <a:endParaRPr lang="en-GB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00" y="1391095"/>
            <a:ext cx="6480939" cy="487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85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F8B7-8EEF-97B3-17A1-A36D895AD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B28A15-DDAB-2330-54EA-DF71B4FE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linear array sum z = x + y</a:t>
            </a:r>
            <a:endParaRPr lang="en-GB" dirty="0"/>
          </a:p>
        </p:txBody>
      </p:sp>
      <p:pic>
        <p:nvPicPr>
          <p:cNvPr id="11" name="Imagen 10" descr="Texto&#10;&#10;El contenido generado por IA puede ser incorrecto.">
            <a:extLst>
              <a:ext uri="{FF2B5EF4-FFF2-40B4-BE49-F238E27FC236}">
                <a16:creationId xmlns:a16="http://schemas.microsoft.com/office/drawing/2014/main" id="{C821CAF4-6B33-A269-1753-D113414E7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22" y="2226724"/>
            <a:ext cx="7772400" cy="1416409"/>
          </a:xfrm>
          <a:prstGeom prst="rect">
            <a:avLst/>
          </a:prstGeom>
        </p:spPr>
      </p:pic>
      <p:pic>
        <p:nvPicPr>
          <p:cNvPr id="13" name="Imagen 12" descr="Texto&#10;&#10;El contenido generado por IA puede ser incorrecto.">
            <a:extLst>
              <a:ext uri="{FF2B5EF4-FFF2-40B4-BE49-F238E27FC236}">
                <a16:creationId xmlns:a16="http://schemas.microsoft.com/office/drawing/2014/main" id="{5FE93878-24EE-6283-7203-92595A2D2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22" y="4670067"/>
            <a:ext cx="7772400" cy="141640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D65B5EC-85FB-24BA-7B11-530BE899F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22" y="1542826"/>
            <a:ext cx="4434759" cy="55871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188E830-15B4-FFF4-E074-AB4B36157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22" y="3910401"/>
            <a:ext cx="4434759" cy="601323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C7EE7B3D-56DC-E73A-4B84-FB5CAF2F302D}"/>
              </a:ext>
            </a:extLst>
          </p:cNvPr>
          <p:cNvSpPr/>
          <p:nvPr/>
        </p:nvSpPr>
        <p:spPr>
          <a:xfrm>
            <a:off x="816077" y="1417638"/>
            <a:ext cx="7973962" cy="2225495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0A08E8F-C7F9-8FB4-83D6-8A30248624F0}"/>
              </a:ext>
            </a:extLst>
          </p:cNvPr>
          <p:cNvSpPr/>
          <p:nvPr/>
        </p:nvSpPr>
        <p:spPr>
          <a:xfrm>
            <a:off x="823041" y="3801476"/>
            <a:ext cx="7973962" cy="2225495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C7AE75B-2BE3-24E6-7A2B-2F9983DF4B79}"/>
              </a:ext>
            </a:extLst>
          </p:cNvPr>
          <p:cNvSpPr txBox="1"/>
          <p:nvPr/>
        </p:nvSpPr>
        <p:spPr>
          <a:xfrm>
            <a:off x="823041" y="6086476"/>
            <a:ext cx="7966998" cy="38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Issue</a:t>
            </a:r>
            <a:r>
              <a:rPr lang="es-ES" dirty="0"/>
              <a:t>: </a:t>
            </a:r>
            <a:r>
              <a:rPr lang="es-ES" dirty="0" err="1">
                <a:hlinkClick r:id="rId6"/>
              </a:rPr>
              <a:t>monolithic</a:t>
            </a:r>
            <a:r>
              <a:rPr lang="es-ES" dirty="0">
                <a:hlinkClick r:id="rId6"/>
              </a:rPr>
              <a:t> </a:t>
            </a:r>
            <a:r>
              <a:rPr lang="es-ES" dirty="0" err="1">
                <a:hlinkClick r:id="rId6"/>
              </a:rPr>
              <a:t>kernel</a:t>
            </a:r>
            <a:r>
              <a:rPr lang="es-ES" dirty="0">
                <a:hlinkClick r:id="rId6"/>
              </a:rPr>
              <a:t> vs. </a:t>
            </a:r>
            <a:r>
              <a:rPr lang="es-ES" dirty="0" err="1">
                <a:hlinkClick r:id="rId6"/>
              </a:rPr>
              <a:t>grid-stride</a:t>
            </a:r>
            <a:r>
              <a:rPr lang="es-ES" dirty="0">
                <a:hlinkClick r:id="rId6"/>
              </a:rPr>
              <a:t> </a:t>
            </a:r>
            <a:r>
              <a:rPr lang="es-ES" dirty="0" err="1">
                <a:hlinkClick r:id="rId6"/>
              </a:rPr>
              <a:t>loop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4128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4730"/>
          </a:xfrm>
        </p:spPr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c = A * v</a:t>
            </a:r>
          </a:p>
        </p:txBody>
      </p:sp>
      <p:sp>
        <p:nvSpPr>
          <p:cNvPr id="6" name="5 Rectángulo"/>
          <p:cNvSpPr/>
          <p:nvPr/>
        </p:nvSpPr>
        <p:spPr>
          <a:xfrm>
            <a:off x="436053" y="1394034"/>
            <a:ext cx="6057302" cy="47561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x	x	x	x	x	x	x	x	x	x	x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x	x	x	x	x	x	x	x	x	x	x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x	x	x	x	x	x	x	x	x	x	x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x	x	x	x	x	x	x	x	x	x	x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x	x	x	x	x	x	x	x	x	x	x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x	x	x	x	x	x	x	x	x	x	x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x	x	x	x	x	x	x	x	x	x	x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x	x	x	x	x	x	x	x	x	x	x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x	x	x	x	x	x	x	x	x	x	x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x	x	x	x	x	x	x	x	x	x	x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x	x	x	x	x	x	x	x	x	x	x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x	x	x	x	x	x	x	x	x	x	x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x	x	x	x	x	x	x	x	x	x	x</a:t>
            </a:r>
          </a:p>
          <a:p>
            <a:pPr algn="ctr"/>
            <a:endParaRPr lang="es-ES" dirty="0">
              <a:latin typeface="Courier New"/>
              <a:cs typeface="Courier New"/>
            </a:endParaRPr>
          </a:p>
        </p:txBody>
      </p:sp>
      <p:sp>
        <p:nvSpPr>
          <p:cNvPr id="32" name="18 Rectángulo"/>
          <p:cNvSpPr/>
          <p:nvPr/>
        </p:nvSpPr>
        <p:spPr>
          <a:xfrm>
            <a:off x="6704103" y="1394034"/>
            <a:ext cx="899650" cy="495545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bg1">
                    <a:lumMod val="75000"/>
                  </a:schemeClr>
                </a:solidFill>
              </a:rPr>
              <a:t>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endParaRPr lang="es-ES" dirty="0"/>
          </a:p>
        </p:txBody>
      </p:sp>
      <p:sp>
        <p:nvSpPr>
          <p:cNvPr id="39" name="18 Rectángulo"/>
          <p:cNvSpPr/>
          <p:nvPr/>
        </p:nvSpPr>
        <p:spPr>
          <a:xfrm>
            <a:off x="7761993" y="1394034"/>
            <a:ext cx="899650" cy="495545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</a:t>
            </a:r>
            <a:r>
              <a:rPr lang="es-ES" sz="1400" dirty="0">
                <a:solidFill>
                  <a:schemeClr val="bg1">
                    <a:lumMod val="75000"/>
                  </a:schemeClr>
                </a:solidFill>
              </a:rPr>
              <a:t>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endParaRPr lang="es-ES" dirty="0"/>
          </a:p>
        </p:txBody>
      </p:sp>
      <p:grpSp>
        <p:nvGrpSpPr>
          <p:cNvPr id="30" name="Agrupar 29"/>
          <p:cNvGrpSpPr/>
          <p:nvPr/>
        </p:nvGrpSpPr>
        <p:grpSpPr>
          <a:xfrm>
            <a:off x="709501" y="1536841"/>
            <a:ext cx="5463803" cy="4981290"/>
            <a:chOff x="709501" y="1536841"/>
            <a:chExt cx="5463803" cy="4981290"/>
          </a:xfrm>
        </p:grpSpPr>
        <p:sp>
          <p:nvSpPr>
            <p:cNvPr id="44" name="6 Rectángulo"/>
            <p:cNvSpPr/>
            <p:nvPr/>
          </p:nvSpPr>
          <p:spPr>
            <a:xfrm>
              <a:off x="709501" y="3205763"/>
              <a:ext cx="1866550" cy="1656184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6 Rectángulo"/>
            <p:cNvSpPr/>
            <p:nvPr/>
          </p:nvSpPr>
          <p:spPr>
            <a:xfrm>
              <a:off x="709501" y="1536841"/>
              <a:ext cx="1866550" cy="1656184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10 Rectángulo"/>
            <p:cNvSpPr/>
            <p:nvPr/>
          </p:nvSpPr>
          <p:spPr>
            <a:xfrm>
              <a:off x="2586414" y="1536841"/>
              <a:ext cx="1832430" cy="1656184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4428297" y="1536841"/>
              <a:ext cx="1745007" cy="1656184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" name="10 Rectángulo"/>
            <p:cNvSpPr/>
            <p:nvPr/>
          </p:nvSpPr>
          <p:spPr>
            <a:xfrm>
              <a:off x="2586414" y="3205763"/>
              <a:ext cx="1832430" cy="1656184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" name="11 Rectángulo"/>
            <p:cNvSpPr/>
            <p:nvPr/>
          </p:nvSpPr>
          <p:spPr>
            <a:xfrm>
              <a:off x="4428297" y="3205763"/>
              <a:ext cx="1745007" cy="1656184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" name="6 Rectángulo"/>
            <p:cNvSpPr/>
            <p:nvPr/>
          </p:nvSpPr>
          <p:spPr>
            <a:xfrm>
              <a:off x="709501" y="4861947"/>
              <a:ext cx="1866550" cy="1656184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10 Rectángulo"/>
            <p:cNvSpPr/>
            <p:nvPr/>
          </p:nvSpPr>
          <p:spPr>
            <a:xfrm>
              <a:off x="2586414" y="4861947"/>
              <a:ext cx="1832430" cy="1656184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11 Rectángulo"/>
            <p:cNvSpPr/>
            <p:nvPr/>
          </p:nvSpPr>
          <p:spPr>
            <a:xfrm>
              <a:off x="4428297" y="4861947"/>
              <a:ext cx="1745007" cy="1656184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31" name="CuadroTexto 30"/>
          <p:cNvSpPr txBox="1"/>
          <p:nvPr/>
        </p:nvSpPr>
        <p:spPr>
          <a:xfrm>
            <a:off x="2948609" y="1068876"/>
            <a:ext cx="550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entury"/>
                <a:cs typeface="Century"/>
              </a:rPr>
              <a:t>A                                *                           v       =      c</a:t>
            </a:r>
          </a:p>
        </p:txBody>
      </p:sp>
    </p:spTree>
    <p:extLst>
      <p:ext uri="{BB962C8B-B14F-4D97-AF65-F5344CB8AC3E}">
        <p14:creationId xmlns:p14="http://schemas.microsoft.com/office/powerpoint/2010/main" val="372150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4730"/>
          </a:xfrm>
        </p:spPr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c = A * v</a:t>
            </a:r>
          </a:p>
        </p:txBody>
      </p:sp>
      <p:sp>
        <p:nvSpPr>
          <p:cNvPr id="6" name="5 Rectángulo"/>
          <p:cNvSpPr/>
          <p:nvPr/>
        </p:nvSpPr>
        <p:spPr>
          <a:xfrm>
            <a:off x="436053" y="1394034"/>
            <a:ext cx="6057302" cy="47561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x	x	x	x	x	x	x	x	x	x	x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x	x	x	x	x	x	x	x	x	x	x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x	x	x	x	x	x	x	x	x	x	x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x	x	x	x	x	x	x	x	x	x	x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x	x	x	x	x	x	x	x	x	x	x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x	x	x	x	x	x	x	x	x	x	x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x	x	x	x	x	x	x	x	x	x	x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x	x	x	x	x	x	x	x	x	x	x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x	x	x	x	x	x	x	x	x	x	x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x	x	x	x	x	x	x	x	x	x	x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x	x	x	x	x	x	x	x	x	x	x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x	x	x	x	x	x	x	x	x	x	x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x	x	x	x	x	x	x	x	x	x	x</a:t>
            </a:r>
          </a:p>
          <a:p>
            <a:pPr algn="ctr"/>
            <a:endParaRPr lang="es-ES" dirty="0">
              <a:latin typeface="Courier New"/>
              <a:cs typeface="Courier New"/>
            </a:endParaRPr>
          </a:p>
        </p:txBody>
      </p:sp>
      <p:sp>
        <p:nvSpPr>
          <p:cNvPr id="32" name="18 Rectángulo"/>
          <p:cNvSpPr/>
          <p:nvPr/>
        </p:nvSpPr>
        <p:spPr>
          <a:xfrm>
            <a:off x="6704103" y="1394034"/>
            <a:ext cx="899650" cy="495545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bg1">
                    <a:lumMod val="75000"/>
                  </a:schemeClr>
                </a:solidFill>
              </a:rPr>
              <a:t>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endParaRPr lang="es-ES" dirty="0"/>
          </a:p>
        </p:txBody>
      </p:sp>
      <p:sp>
        <p:nvSpPr>
          <p:cNvPr id="39" name="18 Rectángulo"/>
          <p:cNvSpPr/>
          <p:nvPr/>
        </p:nvSpPr>
        <p:spPr>
          <a:xfrm>
            <a:off x="7761993" y="1394034"/>
            <a:ext cx="899650" cy="495545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x</a:t>
            </a:r>
            <a:r>
              <a:rPr lang="es-ES" sz="1400" dirty="0">
                <a:solidFill>
                  <a:schemeClr val="bg1">
                    <a:lumMod val="75000"/>
                  </a:schemeClr>
                </a:solidFill>
              </a:rPr>
              <a:t>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endParaRPr lang="es-ES" dirty="0"/>
          </a:p>
        </p:txBody>
      </p:sp>
      <p:grpSp>
        <p:nvGrpSpPr>
          <p:cNvPr id="30" name="Agrupar 29"/>
          <p:cNvGrpSpPr/>
          <p:nvPr/>
        </p:nvGrpSpPr>
        <p:grpSpPr>
          <a:xfrm>
            <a:off x="709501" y="1536841"/>
            <a:ext cx="459186" cy="4981290"/>
            <a:chOff x="709501" y="1536841"/>
            <a:chExt cx="459186" cy="4981290"/>
          </a:xfrm>
        </p:grpSpPr>
        <p:sp>
          <p:nvSpPr>
            <p:cNvPr id="44" name="6 Rectángulo"/>
            <p:cNvSpPr/>
            <p:nvPr/>
          </p:nvSpPr>
          <p:spPr>
            <a:xfrm>
              <a:off x="709501" y="3205763"/>
              <a:ext cx="459186" cy="1656184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6 Rectángulo"/>
            <p:cNvSpPr/>
            <p:nvPr/>
          </p:nvSpPr>
          <p:spPr>
            <a:xfrm>
              <a:off x="709501" y="1536841"/>
              <a:ext cx="459186" cy="1656184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" name="6 Rectángulo"/>
            <p:cNvSpPr/>
            <p:nvPr/>
          </p:nvSpPr>
          <p:spPr>
            <a:xfrm>
              <a:off x="709501" y="4861947"/>
              <a:ext cx="459186" cy="1656184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31" name="CuadroTexto 30"/>
          <p:cNvSpPr txBox="1"/>
          <p:nvPr/>
        </p:nvSpPr>
        <p:spPr>
          <a:xfrm>
            <a:off x="2948609" y="1068876"/>
            <a:ext cx="550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entury"/>
                <a:cs typeface="Century"/>
              </a:rPr>
              <a:t>A                                *                           v       =      c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-13772" y="1438208"/>
            <a:ext cx="899650" cy="504729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0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1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2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3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4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0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1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2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3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4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0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1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2</a:t>
            </a:r>
            <a:r>
              <a:rPr lang="es-ES" sz="1400" dirty="0">
                <a:solidFill>
                  <a:schemeClr val="bg1">
                    <a:lumMod val="75000"/>
                  </a:schemeClr>
                </a:solidFill>
              </a:rPr>
              <a:t>	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3</a:t>
            </a:r>
          </a:p>
          <a:p>
            <a:pPr algn="ctr">
              <a:lnSpc>
                <a:spcPct val="150000"/>
              </a:lnSpc>
              <a:spcBef>
                <a:spcPts val="100"/>
              </a:spcBef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4</a:t>
            </a:r>
            <a:endParaRPr lang="es-ES" sz="1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-13772" y="973804"/>
            <a:ext cx="1369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latin typeface="Courier New"/>
                <a:cs typeface="Courier New"/>
              </a:rPr>
              <a:t>threadIdx.x</a:t>
            </a:r>
            <a:endParaRPr lang="en-GB" sz="1400" dirty="0">
              <a:latin typeface="Courier New"/>
              <a:cs typeface="Courier New"/>
            </a:endParaRPr>
          </a:p>
        </p:txBody>
      </p:sp>
      <p:sp>
        <p:nvSpPr>
          <p:cNvPr id="21" name="6 Rectángulo"/>
          <p:cNvSpPr/>
          <p:nvPr/>
        </p:nvSpPr>
        <p:spPr>
          <a:xfrm>
            <a:off x="709501" y="2510342"/>
            <a:ext cx="5487964" cy="367575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" name="Agrupar 9"/>
          <p:cNvGrpSpPr/>
          <p:nvPr/>
        </p:nvGrpSpPr>
        <p:grpSpPr>
          <a:xfrm>
            <a:off x="1527582" y="979729"/>
            <a:ext cx="7294099" cy="2286816"/>
            <a:chOff x="1527582" y="979729"/>
            <a:chExt cx="7294099" cy="2286816"/>
          </a:xfrm>
        </p:grpSpPr>
        <p:sp>
          <p:nvSpPr>
            <p:cNvPr id="23" name="CuadroTexto 22"/>
            <p:cNvSpPr txBox="1"/>
            <p:nvPr/>
          </p:nvSpPr>
          <p:spPr>
            <a:xfrm>
              <a:off x="4435181" y="2958768"/>
              <a:ext cx="4386500" cy="30777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sz="1400" dirty="0" err="1">
                  <a:latin typeface="Courier New"/>
                  <a:cs typeface="Courier New"/>
                </a:rPr>
                <a:t>i</a:t>
              </a:r>
              <a:r>
                <a:rPr lang="en-GB" sz="1400" dirty="0">
                  <a:latin typeface="Courier New"/>
                  <a:cs typeface="Courier New"/>
                </a:rPr>
                <a:t> = </a:t>
              </a:r>
              <a:r>
                <a:rPr lang="en-GB" sz="1400" dirty="0" err="1">
                  <a:latin typeface="Courier New"/>
                  <a:cs typeface="Courier New"/>
                </a:rPr>
                <a:t>threadID.x</a:t>
              </a:r>
              <a:r>
                <a:rPr lang="en-GB" sz="1400" dirty="0">
                  <a:latin typeface="Courier New"/>
                  <a:cs typeface="Courier New"/>
                </a:rPr>
                <a:t> + </a:t>
              </a:r>
              <a:r>
                <a:rPr lang="en-GB" sz="1400" dirty="0" err="1">
                  <a:latin typeface="Courier New"/>
                  <a:cs typeface="Courier New"/>
                </a:rPr>
                <a:t>blockID.x</a:t>
              </a:r>
              <a:r>
                <a:rPr lang="en-GB" sz="1400" dirty="0">
                  <a:latin typeface="Courier New"/>
                  <a:cs typeface="Courier New"/>
                </a:rPr>
                <a:t> * </a:t>
              </a:r>
              <a:r>
                <a:rPr lang="en-GB" sz="1400" dirty="0" err="1">
                  <a:latin typeface="Courier New"/>
                  <a:cs typeface="Courier New"/>
                </a:rPr>
                <a:t>blockDim.x</a:t>
              </a:r>
              <a:endParaRPr lang="en-GB" sz="1400" dirty="0">
                <a:latin typeface="Courier New"/>
                <a:cs typeface="Courier New"/>
              </a:endParaRPr>
            </a:p>
          </p:txBody>
        </p:sp>
        <p:grpSp>
          <p:nvGrpSpPr>
            <p:cNvPr id="25" name="Agrupar 24"/>
            <p:cNvGrpSpPr/>
            <p:nvPr/>
          </p:nvGrpSpPr>
          <p:grpSpPr>
            <a:xfrm>
              <a:off x="1527582" y="979729"/>
              <a:ext cx="2797444" cy="1896168"/>
              <a:chOff x="1254134" y="2039300"/>
              <a:chExt cx="2797444" cy="1896168"/>
            </a:xfrm>
          </p:grpSpPr>
          <p:sp>
            <p:nvSpPr>
              <p:cNvPr id="26" name="Elipse 25"/>
              <p:cNvSpPr/>
              <p:nvPr/>
            </p:nvSpPr>
            <p:spPr>
              <a:xfrm>
                <a:off x="3738542" y="3595587"/>
                <a:ext cx="313036" cy="339881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CuadroTexto 26"/>
              <p:cNvSpPr txBox="1"/>
              <p:nvPr/>
            </p:nvSpPr>
            <p:spPr>
              <a:xfrm>
                <a:off x="1254134" y="2039300"/>
                <a:ext cx="5934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Century"/>
                    <a:cs typeface="Century"/>
                  </a:rPr>
                  <a:t>A(</a:t>
                </a:r>
                <a:r>
                  <a:rPr lang="en-GB" sz="1400" dirty="0" err="1">
                    <a:latin typeface="Century"/>
                    <a:cs typeface="Century"/>
                  </a:rPr>
                  <a:t>i,j</a:t>
                </a:r>
                <a:r>
                  <a:rPr lang="en-GB" sz="1400" dirty="0">
                    <a:latin typeface="Century"/>
                    <a:cs typeface="Century"/>
                  </a:rPr>
                  <a:t>)</a:t>
                </a:r>
              </a:p>
            </p:txBody>
          </p:sp>
          <p:cxnSp>
            <p:nvCxnSpPr>
              <p:cNvPr id="28" name="Conector recto de flecha 27"/>
              <p:cNvCxnSpPr>
                <a:stCxn id="27" idx="3"/>
                <a:endCxn id="26" idx="1"/>
              </p:cNvCxnSpPr>
              <p:nvPr/>
            </p:nvCxnSpPr>
            <p:spPr>
              <a:xfrm>
                <a:off x="1847578" y="2193189"/>
                <a:ext cx="1936807" cy="145217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8687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4730"/>
          </a:xfrm>
        </p:spPr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c = A * v</a:t>
            </a:r>
          </a:p>
        </p:txBody>
      </p:sp>
      <p:pic>
        <p:nvPicPr>
          <p:cNvPr id="4" name="Imagen 3" descr="image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15" y="1612672"/>
            <a:ext cx="8343986" cy="2279283"/>
          </a:xfrm>
          <a:prstGeom prst="rect">
            <a:avLst/>
          </a:prstGeom>
        </p:spPr>
      </p:pic>
      <p:pic>
        <p:nvPicPr>
          <p:cNvPr id="9" name="Imagen 8" descr="imagen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16" y="4226027"/>
            <a:ext cx="5882390" cy="8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97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Motivation: Impressive Bandwidth?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0CD1F-DF31-2B47-B9C0-AAD6CC852762}" type="slidenum">
              <a:rPr lang="es-ES" smtClean="0"/>
              <a:t>4</a:t>
            </a:fld>
            <a:endParaRPr lang="es-ES" dirty="0"/>
          </a:p>
        </p:txBody>
      </p:sp>
      <p:pic>
        <p:nvPicPr>
          <p:cNvPr id="3" name="Imagen 2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6A62E4EA-7B8C-17FD-69C9-08CB28CA4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8259"/>
            <a:ext cx="9144000" cy="494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97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entury"/>
                <a:cs typeface="Century"/>
              </a:rPr>
              <a:t>Design Goals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199" y="1600200"/>
            <a:ext cx="8450943" cy="4525963"/>
          </a:xfrm>
        </p:spPr>
        <p:txBody>
          <a:bodyPr>
            <a:noAutofit/>
          </a:bodyPr>
          <a:lstStyle/>
          <a:p>
            <a:r>
              <a:rPr lang="en-GB" sz="2800" dirty="0">
                <a:latin typeface="Century"/>
                <a:cs typeface="Century"/>
              </a:rPr>
              <a:t>Enable </a:t>
            </a:r>
            <a:r>
              <a:rPr lang="en-GB" sz="2800" dirty="0">
                <a:solidFill>
                  <a:schemeClr val="accent6"/>
                </a:solidFill>
                <a:latin typeface="Century"/>
                <a:cs typeface="Century"/>
              </a:rPr>
              <a:t>heterogeneous </a:t>
            </a:r>
            <a:r>
              <a:rPr lang="en-GB" sz="2800" dirty="0">
                <a:latin typeface="Century"/>
                <a:cs typeface="Century"/>
              </a:rPr>
              <a:t>systems (i.e., CPU+GPU)</a:t>
            </a:r>
          </a:p>
          <a:p>
            <a:pPr lvl="1"/>
            <a:r>
              <a:rPr lang="en-GB" sz="2400" dirty="0">
                <a:latin typeface="Century"/>
                <a:cs typeface="Century"/>
              </a:rPr>
              <a:t> CPU &amp; GPU are separate devices with separate DRAMs</a:t>
            </a:r>
          </a:p>
          <a:p>
            <a:r>
              <a:rPr lang="en-GB" sz="2800" dirty="0">
                <a:solidFill>
                  <a:srgbClr val="F79646"/>
                </a:solidFill>
                <a:latin typeface="Century"/>
                <a:cs typeface="Century"/>
              </a:rPr>
              <a:t>Scale </a:t>
            </a:r>
            <a:r>
              <a:rPr lang="en-GB" sz="2800" dirty="0">
                <a:latin typeface="Century"/>
                <a:cs typeface="Century"/>
              </a:rPr>
              <a:t>to 100’s of cores, 1000’s of parallel threads</a:t>
            </a:r>
          </a:p>
          <a:p>
            <a:r>
              <a:rPr lang="en-GB" sz="2800" dirty="0">
                <a:latin typeface="Century"/>
                <a:cs typeface="Century"/>
              </a:rPr>
              <a:t>Let programmers </a:t>
            </a:r>
            <a:r>
              <a:rPr lang="en-GB" sz="2800" dirty="0">
                <a:solidFill>
                  <a:srgbClr val="F79646"/>
                </a:solidFill>
                <a:latin typeface="Century"/>
                <a:cs typeface="Century"/>
              </a:rPr>
              <a:t>focus on parallel algorithms </a:t>
            </a:r>
          </a:p>
          <a:p>
            <a:pPr lvl="1"/>
            <a:r>
              <a:rPr lang="en-GB" sz="2400" i="1" dirty="0">
                <a:latin typeface="Century"/>
                <a:cs typeface="Century"/>
              </a:rPr>
              <a:t>not </a:t>
            </a:r>
            <a:r>
              <a:rPr lang="en-GB" sz="2400" dirty="0">
                <a:latin typeface="Century"/>
                <a:cs typeface="Century"/>
              </a:rPr>
              <a:t>mechanics of a parallel programming language </a:t>
            </a:r>
          </a:p>
          <a:p>
            <a:pPr lvl="1"/>
            <a:r>
              <a:rPr lang="en-GB" sz="2400" dirty="0">
                <a:latin typeface="Century"/>
                <a:cs typeface="Century"/>
              </a:rPr>
              <a:t>Use C/C++ with minimal extensions</a:t>
            </a:r>
          </a:p>
        </p:txBody>
      </p:sp>
    </p:spTree>
    <p:extLst>
      <p:ext uri="{BB962C8B-B14F-4D97-AF65-F5344CB8AC3E}">
        <p14:creationId xmlns:p14="http://schemas.microsoft.com/office/powerpoint/2010/main" val="3201531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Heterogeneous</a:t>
            </a:r>
            <a:r>
              <a:rPr lang="es-ES" dirty="0"/>
              <a:t> </a:t>
            </a:r>
            <a:r>
              <a:rPr lang="es-ES" dirty="0" err="1"/>
              <a:t>Programming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CUDA = serial program with parallel </a:t>
            </a:r>
            <a:r>
              <a:rPr lang="en-GB" sz="2400" dirty="0">
                <a:solidFill>
                  <a:srgbClr val="F79646"/>
                </a:solidFill>
              </a:rPr>
              <a:t>kernels</a:t>
            </a:r>
            <a:r>
              <a:rPr lang="en-GB" sz="2400" dirty="0"/>
              <a:t>, all in C</a:t>
            </a:r>
          </a:p>
          <a:p>
            <a:pPr lvl="1"/>
            <a:r>
              <a:rPr lang="en-GB" sz="2000" dirty="0"/>
              <a:t>Serial C code executes in a host CPU thread</a:t>
            </a:r>
          </a:p>
          <a:p>
            <a:pPr lvl="1"/>
            <a:r>
              <a:rPr lang="en-GB" sz="2000" dirty="0"/>
              <a:t>Parallel kernel C code executes in many device GPU threads</a:t>
            </a:r>
          </a:p>
        </p:txBody>
      </p:sp>
      <p:grpSp>
        <p:nvGrpSpPr>
          <p:cNvPr id="105" name="Agrupar 104"/>
          <p:cNvGrpSpPr/>
          <p:nvPr/>
        </p:nvGrpSpPr>
        <p:grpSpPr>
          <a:xfrm>
            <a:off x="1193066" y="3712612"/>
            <a:ext cx="6514551" cy="851130"/>
            <a:chOff x="1193066" y="3712612"/>
            <a:chExt cx="6514551" cy="851130"/>
          </a:xfrm>
        </p:grpSpPr>
        <p:grpSp>
          <p:nvGrpSpPr>
            <p:cNvPr id="90" name="Agrupar 89"/>
            <p:cNvGrpSpPr/>
            <p:nvPr/>
          </p:nvGrpSpPr>
          <p:grpSpPr>
            <a:xfrm>
              <a:off x="2900942" y="3712612"/>
              <a:ext cx="4806675" cy="851130"/>
              <a:chOff x="3520904" y="3547102"/>
              <a:chExt cx="4773775" cy="851130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48" name="67 Rectángulo"/>
              <p:cNvSpPr/>
              <p:nvPr/>
            </p:nvSpPr>
            <p:spPr>
              <a:xfrm>
                <a:off x="3520904" y="3547102"/>
                <a:ext cx="4773775" cy="851130"/>
              </a:xfrm>
              <a:prstGeom prst="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49" name="30 Grupo"/>
              <p:cNvGrpSpPr/>
              <p:nvPr/>
            </p:nvGrpSpPr>
            <p:grpSpPr>
              <a:xfrm>
                <a:off x="4406246" y="3606143"/>
                <a:ext cx="790575" cy="742950"/>
                <a:chOff x="2857500" y="3181351"/>
                <a:chExt cx="790575" cy="742950"/>
              </a:xfrm>
              <a:grpFill/>
            </p:grpSpPr>
            <p:sp>
              <p:nvSpPr>
                <p:cNvPr id="79" name="31 Rectángulo"/>
                <p:cNvSpPr/>
                <p:nvPr/>
              </p:nvSpPr>
              <p:spPr>
                <a:xfrm>
                  <a:off x="2857500" y="3181351"/>
                  <a:ext cx="790575" cy="742950"/>
                </a:xfrm>
                <a:prstGeom prst="rect">
                  <a:avLst/>
                </a:prstGeom>
                <a:grpFill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0" name="32 Forma libre"/>
                <p:cNvSpPr/>
                <p:nvPr/>
              </p:nvSpPr>
              <p:spPr>
                <a:xfrm>
                  <a:off x="293745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grpFill/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1" name="33 Forma libre"/>
                <p:cNvSpPr/>
                <p:nvPr/>
              </p:nvSpPr>
              <p:spPr>
                <a:xfrm>
                  <a:off x="3020581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grpFill/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2" name="34 Forma libre"/>
                <p:cNvSpPr/>
                <p:nvPr/>
              </p:nvSpPr>
              <p:spPr>
                <a:xfrm>
                  <a:off x="3103708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grpFill/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3" name="35 Forma libre"/>
                <p:cNvSpPr/>
                <p:nvPr/>
              </p:nvSpPr>
              <p:spPr>
                <a:xfrm>
                  <a:off x="319679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grpFill/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4" name="36 Forma libre"/>
                <p:cNvSpPr/>
                <p:nvPr/>
              </p:nvSpPr>
              <p:spPr>
                <a:xfrm>
                  <a:off x="328035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grpFill/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5" name="37 Forma libre"/>
                <p:cNvSpPr/>
                <p:nvPr/>
              </p:nvSpPr>
              <p:spPr>
                <a:xfrm>
                  <a:off x="336824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grpFill/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6" name="38 Forma libre"/>
                <p:cNvSpPr/>
                <p:nvPr/>
              </p:nvSpPr>
              <p:spPr>
                <a:xfrm>
                  <a:off x="3444444" y="3276167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grpFill/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71" name="40 Rectángulo"/>
              <p:cNvSpPr/>
              <p:nvPr/>
            </p:nvSpPr>
            <p:spPr>
              <a:xfrm>
                <a:off x="5270342" y="3606143"/>
                <a:ext cx="790575" cy="742950"/>
              </a:xfrm>
              <a:prstGeom prst="rect">
                <a:avLst/>
              </a:prstGeom>
              <a:grpFill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" name="41 Forma libre"/>
              <p:cNvSpPr/>
              <p:nvPr/>
            </p:nvSpPr>
            <p:spPr>
              <a:xfrm>
                <a:off x="5350296" y="3696197"/>
                <a:ext cx="106218" cy="595746"/>
              </a:xfrm>
              <a:custGeom>
                <a:avLst/>
                <a:gdLst>
                  <a:gd name="connsiteX0" fmla="*/ 217054 w 371763"/>
                  <a:gd name="connsiteY0" fmla="*/ 0 h 1124527"/>
                  <a:gd name="connsiteX1" fmla="*/ 23091 w 371763"/>
                  <a:gd name="connsiteY1" fmla="*/ 235527 h 1124527"/>
                  <a:gd name="connsiteX2" fmla="*/ 355600 w 371763"/>
                  <a:gd name="connsiteY2" fmla="*/ 387927 h 1124527"/>
                  <a:gd name="connsiteX3" fmla="*/ 120072 w 371763"/>
                  <a:gd name="connsiteY3" fmla="*/ 568036 h 1124527"/>
                  <a:gd name="connsiteX4" fmla="*/ 272472 w 371763"/>
                  <a:gd name="connsiteY4" fmla="*/ 706582 h 1124527"/>
                  <a:gd name="connsiteX5" fmla="*/ 161636 w 371763"/>
                  <a:gd name="connsiteY5" fmla="*/ 900546 h 1124527"/>
                  <a:gd name="connsiteX6" fmla="*/ 147782 w 371763"/>
                  <a:gd name="connsiteY6" fmla="*/ 1094509 h 1124527"/>
                  <a:gd name="connsiteX7" fmla="*/ 147782 w 371763"/>
                  <a:gd name="connsiteY7" fmla="*/ 1080655 h 112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763" h="1124527">
                    <a:moveTo>
                      <a:pt x="217054" y="0"/>
                    </a:moveTo>
                    <a:cubicBezTo>
                      <a:pt x="108527" y="85436"/>
                      <a:pt x="0" y="170873"/>
                      <a:pt x="23091" y="235527"/>
                    </a:cubicBezTo>
                    <a:cubicBezTo>
                      <a:pt x="46182" y="300181"/>
                      <a:pt x="339437" y="332509"/>
                      <a:pt x="355600" y="387927"/>
                    </a:cubicBezTo>
                    <a:cubicBezTo>
                      <a:pt x="371763" y="443345"/>
                      <a:pt x="133927" y="514927"/>
                      <a:pt x="120072" y="568036"/>
                    </a:cubicBezTo>
                    <a:cubicBezTo>
                      <a:pt x="106217" y="621145"/>
                      <a:pt x="265545" y="651164"/>
                      <a:pt x="272472" y="706582"/>
                    </a:cubicBezTo>
                    <a:cubicBezTo>
                      <a:pt x="279399" y="762000"/>
                      <a:pt x="182418" y="835892"/>
                      <a:pt x="161636" y="900546"/>
                    </a:cubicBezTo>
                    <a:cubicBezTo>
                      <a:pt x="140854" y="965200"/>
                      <a:pt x="150091" y="1064491"/>
                      <a:pt x="147782" y="1094509"/>
                    </a:cubicBezTo>
                    <a:cubicBezTo>
                      <a:pt x="145473" y="1124527"/>
                      <a:pt x="146627" y="1102591"/>
                      <a:pt x="147782" y="1080655"/>
                    </a:cubicBezTo>
                  </a:path>
                </a:pathLst>
              </a:custGeom>
              <a:grpFill/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" name="42 Forma libre"/>
              <p:cNvSpPr/>
              <p:nvPr/>
            </p:nvSpPr>
            <p:spPr>
              <a:xfrm>
                <a:off x="5433423" y="3696197"/>
                <a:ext cx="106218" cy="595746"/>
              </a:xfrm>
              <a:custGeom>
                <a:avLst/>
                <a:gdLst>
                  <a:gd name="connsiteX0" fmla="*/ 217054 w 371763"/>
                  <a:gd name="connsiteY0" fmla="*/ 0 h 1124527"/>
                  <a:gd name="connsiteX1" fmla="*/ 23091 w 371763"/>
                  <a:gd name="connsiteY1" fmla="*/ 235527 h 1124527"/>
                  <a:gd name="connsiteX2" fmla="*/ 355600 w 371763"/>
                  <a:gd name="connsiteY2" fmla="*/ 387927 h 1124527"/>
                  <a:gd name="connsiteX3" fmla="*/ 120072 w 371763"/>
                  <a:gd name="connsiteY3" fmla="*/ 568036 h 1124527"/>
                  <a:gd name="connsiteX4" fmla="*/ 272472 w 371763"/>
                  <a:gd name="connsiteY4" fmla="*/ 706582 h 1124527"/>
                  <a:gd name="connsiteX5" fmla="*/ 161636 w 371763"/>
                  <a:gd name="connsiteY5" fmla="*/ 900546 h 1124527"/>
                  <a:gd name="connsiteX6" fmla="*/ 147782 w 371763"/>
                  <a:gd name="connsiteY6" fmla="*/ 1094509 h 1124527"/>
                  <a:gd name="connsiteX7" fmla="*/ 147782 w 371763"/>
                  <a:gd name="connsiteY7" fmla="*/ 1080655 h 112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763" h="1124527">
                    <a:moveTo>
                      <a:pt x="217054" y="0"/>
                    </a:moveTo>
                    <a:cubicBezTo>
                      <a:pt x="108527" y="85436"/>
                      <a:pt x="0" y="170873"/>
                      <a:pt x="23091" y="235527"/>
                    </a:cubicBezTo>
                    <a:cubicBezTo>
                      <a:pt x="46182" y="300181"/>
                      <a:pt x="339437" y="332509"/>
                      <a:pt x="355600" y="387927"/>
                    </a:cubicBezTo>
                    <a:cubicBezTo>
                      <a:pt x="371763" y="443345"/>
                      <a:pt x="133927" y="514927"/>
                      <a:pt x="120072" y="568036"/>
                    </a:cubicBezTo>
                    <a:cubicBezTo>
                      <a:pt x="106217" y="621145"/>
                      <a:pt x="265545" y="651164"/>
                      <a:pt x="272472" y="706582"/>
                    </a:cubicBezTo>
                    <a:cubicBezTo>
                      <a:pt x="279399" y="762000"/>
                      <a:pt x="182418" y="835892"/>
                      <a:pt x="161636" y="900546"/>
                    </a:cubicBezTo>
                    <a:cubicBezTo>
                      <a:pt x="140854" y="965200"/>
                      <a:pt x="150091" y="1064491"/>
                      <a:pt x="147782" y="1094509"/>
                    </a:cubicBezTo>
                    <a:cubicBezTo>
                      <a:pt x="145473" y="1124527"/>
                      <a:pt x="146627" y="1102591"/>
                      <a:pt x="147782" y="1080655"/>
                    </a:cubicBezTo>
                  </a:path>
                </a:pathLst>
              </a:custGeom>
              <a:grpFill/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" name="43 Forma libre"/>
              <p:cNvSpPr/>
              <p:nvPr/>
            </p:nvSpPr>
            <p:spPr>
              <a:xfrm>
                <a:off x="5516550" y="3696197"/>
                <a:ext cx="106218" cy="595746"/>
              </a:xfrm>
              <a:custGeom>
                <a:avLst/>
                <a:gdLst>
                  <a:gd name="connsiteX0" fmla="*/ 217054 w 371763"/>
                  <a:gd name="connsiteY0" fmla="*/ 0 h 1124527"/>
                  <a:gd name="connsiteX1" fmla="*/ 23091 w 371763"/>
                  <a:gd name="connsiteY1" fmla="*/ 235527 h 1124527"/>
                  <a:gd name="connsiteX2" fmla="*/ 355600 w 371763"/>
                  <a:gd name="connsiteY2" fmla="*/ 387927 h 1124527"/>
                  <a:gd name="connsiteX3" fmla="*/ 120072 w 371763"/>
                  <a:gd name="connsiteY3" fmla="*/ 568036 h 1124527"/>
                  <a:gd name="connsiteX4" fmla="*/ 272472 w 371763"/>
                  <a:gd name="connsiteY4" fmla="*/ 706582 h 1124527"/>
                  <a:gd name="connsiteX5" fmla="*/ 161636 w 371763"/>
                  <a:gd name="connsiteY5" fmla="*/ 900546 h 1124527"/>
                  <a:gd name="connsiteX6" fmla="*/ 147782 w 371763"/>
                  <a:gd name="connsiteY6" fmla="*/ 1094509 h 1124527"/>
                  <a:gd name="connsiteX7" fmla="*/ 147782 w 371763"/>
                  <a:gd name="connsiteY7" fmla="*/ 1080655 h 112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763" h="1124527">
                    <a:moveTo>
                      <a:pt x="217054" y="0"/>
                    </a:moveTo>
                    <a:cubicBezTo>
                      <a:pt x="108527" y="85436"/>
                      <a:pt x="0" y="170873"/>
                      <a:pt x="23091" y="235527"/>
                    </a:cubicBezTo>
                    <a:cubicBezTo>
                      <a:pt x="46182" y="300181"/>
                      <a:pt x="339437" y="332509"/>
                      <a:pt x="355600" y="387927"/>
                    </a:cubicBezTo>
                    <a:cubicBezTo>
                      <a:pt x="371763" y="443345"/>
                      <a:pt x="133927" y="514927"/>
                      <a:pt x="120072" y="568036"/>
                    </a:cubicBezTo>
                    <a:cubicBezTo>
                      <a:pt x="106217" y="621145"/>
                      <a:pt x="265545" y="651164"/>
                      <a:pt x="272472" y="706582"/>
                    </a:cubicBezTo>
                    <a:cubicBezTo>
                      <a:pt x="279399" y="762000"/>
                      <a:pt x="182418" y="835892"/>
                      <a:pt x="161636" y="900546"/>
                    </a:cubicBezTo>
                    <a:cubicBezTo>
                      <a:pt x="140854" y="965200"/>
                      <a:pt x="150091" y="1064491"/>
                      <a:pt x="147782" y="1094509"/>
                    </a:cubicBezTo>
                    <a:cubicBezTo>
                      <a:pt x="145473" y="1124527"/>
                      <a:pt x="146627" y="1102591"/>
                      <a:pt x="147782" y="1080655"/>
                    </a:cubicBezTo>
                  </a:path>
                </a:pathLst>
              </a:custGeom>
              <a:grpFill/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" name="44 Forma libre"/>
              <p:cNvSpPr/>
              <p:nvPr/>
            </p:nvSpPr>
            <p:spPr>
              <a:xfrm>
                <a:off x="5609636" y="3696197"/>
                <a:ext cx="106218" cy="595746"/>
              </a:xfrm>
              <a:custGeom>
                <a:avLst/>
                <a:gdLst>
                  <a:gd name="connsiteX0" fmla="*/ 217054 w 371763"/>
                  <a:gd name="connsiteY0" fmla="*/ 0 h 1124527"/>
                  <a:gd name="connsiteX1" fmla="*/ 23091 w 371763"/>
                  <a:gd name="connsiteY1" fmla="*/ 235527 h 1124527"/>
                  <a:gd name="connsiteX2" fmla="*/ 355600 w 371763"/>
                  <a:gd name="connsiteY2" fmla="*/ 387927 h 1124527"/>
                  <a:gd name="connsiteX3" fmla="*/ 120072 w 371763"/>
                  <a:gd name="connsiteY3" fmla="*/ 568036 h 1124527"/>
                  <a:gd name="connsiteX4" fmla="*/ 272472 w 371763"/>
                  <a:gd name="connsiteY4" fmla="*/ 706582 h 1124527"/>
                  <a:gd name="connsiteX5" fmla="*/ 161636 w 371763"/>
                  <a:gd name="connsiteY5" fmla="*/ 900546 h 1124527"/>
                  <a:gd name="connsiteX6" fmla="*/ 147782 w 371763"/>
                  <a:gd name="connsiteY6" fmla="*/ 1094509 h 1124527"/>
                  <a:gd name="connsiteX7" fmla="*/ 147782 w 371763"/>
                  <a:gd name="connsiteY7" fmla="*/ 1080655 h 112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763" h="1124527">
                    <a:moveTo>
                      <a:pt x="217054" y="0"/>
                    </a:moveTo>
                    <a:cubicBezTo>
                      <a:pt x="108527" y="85436"/>
                      <a:pt x="0" y="170873"/>
                      <a:pt x="23091" y="235527"/>
                    </a:cubicBezTo>
                    <a:cubicBezTo>
                      <a:pt x="46182" y="300181"/>
                      <a:pt x="339437" y="332509"/>
                      <a:pt x="355600" y="387927"/>
                    </a:cubicBezTo>
                    <a:cubicBezTo>
                      <a:pt x="371763" y="443345"/>
                      <a:pt x="133927" y="514927"/>
                      <a:pt x="120072" y="568036"/>
                    </a:cubicBezTo>
                    <a:cubicBezTo>
                      <a:pt x="106217" y="621145"/>
                      <a:pt x="265545" y="651164"/>
                      <a:pt x="272472" y="706582"/>
                    </a:cubicBezTo>
                    <a:cubicBezTo>
                      <a:pt x="279399" y="762000"/>
                      <a:pt x="182418" y="835892"/>
                      <a:pt x="161636" y="900546"/>
                    </a:cubicBezTo>
                    <a:cubicBezTo>
                      <a:pt x="140854" y="965200"/>
                      <a:pt x="150091" y="1064491"/>
                      <a:pt x="147782" y="1094509"/>
                    </a:cubicBezTo>
                    <a:cubicBezTo>
                      <a:pt x="145473" y="1124527"/>
                      <a:pt x="146627" y="1102591"/>
                      <a:pt x="147782" y="1080655"/>
                    </a:cubicBezTo>
                  </a:path>
                </a:pathLst>
              </a:custGeom>
              <a:grpFill/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6" name="45 Forma libre"/>
              <p:cNvSpPr/>
              <p:nvPr/>
            </p:nvSpPr>
            <p:spPr>
              <a:xfrm>
                <a:off x="5693196" y="3696197"/>
                <a:ext cx="106218" cy="595746"/>
              </a:xfrm>
              <a:custGeom>
                <a:avLst/>
                <a:gdLst>
                  <a:gd name="connsiteX0" fmla="*/ 217054 w 371763"/>
                  <a:gd name="connsiteY0" fmla="*/ 0 h 1124527"/>
                  <a:gd name="connsiteX1" fmla="*/ 23091 w 371763"/>
                  <a:gd name="connsiteY1" fmla="*/ 235527 h 1124527"/>
                  <a:gd name="connsiteX2" fmla="*/ 355600 w 371763"/>
                  <a:gd name="connsiteY2" fmla="*/ 387927 h 1124527"/>
                  <a:gd name="connsiteX3" fmla="*/ 120072 w 371763"/>
                  <a:gd name="connsiteY3" fmla="*/ 568036 h 1124527"/>
                  <a:gd name="connsiteX4" fmla="*/ 272472 w 371763"/>
                  <a:gd name="connsiteY4" fmla="*/ 706582 h 1124527"/>
                  <a:gd name="connsiteX5" fmla="*/ 161636 w 371763"/>
                  <a:gd name="connsiteY5" fmla="*/ 900546 h 1124527"/>
                  <a:gd name="connsiteX6" fmla="*/ 147782 w 371763"/>
                  <a:gd name="connsiteY6" fmla="*/ 1094509 h 1124527"/>
                  <a:gd name="connsiteX7" fmla="*/ 147782 w 371763"/>
                  <a:gd name="connsiteY7" fmla="*/ 1080655 h 112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763" h="1124527">
                    <a:moveTo>
                      <a:pt x="217054" y="0"/>
                    </a:moveTo>
                    <a:cubicBezTo>
                      <a:pt x="108527" y="85436"/>
                      <a:pt x="0" y="170873"/>
                      <a:pt x="23091" y="235527"/>
                    </a:cubicBezTo>
                    <a:cubicBezTo>
                      <a:pt x="46182" y="300181"/>
                      <a:pt x="339437" y="332509"/>
                      <a:pt x="355600" y="387927"/>
                    </a:cubicBezTo>
                    <a:cubicBezTo>
                      <a:pt x="371763" y="443345"/>
                      <a:pt x="133927" y="514927"/>
                      <a:pt x="120072" y="568036"/>
                    </a:cubicBezTo>
                    <a:cubicBezTo>
                      <a:pt x="106217" y="621145"/>
                      <a:pt x="265545" y="651164"/>
                      <a:pt x="272472" y="706582"/>
                    </a:cubicBezTo>
                    <a:cubicBezTo>
                      <a:pt x="279399" y="762000"/>
                      <a:pt x="182418" y="835892"/>
                      <a:pt x="161636" y="900546"/>
                    </a:cubicBezTo>
                    <a:cubicBezTo>
                      <a:pt x="140854" y="965200"/>
                      <a:pt x="150091" y="1064491"/>
                      <a:pt x="147782" y="1094509"/>
                    </a:cubicBezTo>
                    <a:cubicBezTo>
                      <a:pt x="145473" y="1124527"/>
                      <a:pt x="146627" y="1102591"/>
                      <a:pt x="147782" y="1080655"/>
                    </a:cubicBezTo>
                  </a:path>
                </a:pathLst>
              </a:custGeom>
              <a:grpFill/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7" name="46 Forma libre"/>
              <p:cNvSpPr/>
              <p:nvPr/>
            </p:nvSpPr>
            <p:spPr>
              <a:xfrm>
                <a:off x="5781086" y="3696197"/>
                <a:ext cx="106218" cy="595746"/>
              </a:xfrm>
              <a:custGeom>
                <a:avLst/>
                <a:gdLst>
                  <a:gd name="connsiteX0" fmla="*/ 217054 w 371763"/>
                  <a:gd name="connsiteY0" fmla="*/ 0 h 1124527"/>
                  <a:gd name="connsiteX1" fmla="*/ 23091 w 371763"/>
                  <a:gd name="connsiteY1" fmla="*/ 235527 h 1124527"/>
                  <a:gd name="connsiteX2" fmla="*/ 355600 w 371763"/>
                  <a:gd name="connsiteY2" fmla="*/ 387927 h 1124527"/>
                  <a:gd name="connsiteX3" fmla="*/ 120072 w 371763"/>
                  <a:gd name="connsiteY3" fmla="*/ 568036 h 1124527"/>
                  <a:gd name="connsiteX4" fmla="*/ 272472 w 371763"/>
                  <a:gd name="connsiteY4" fmla="*/ 706582 h 1124527"/>
                  <a:gd name="connsiteX5" fmla="*/ 161636 w 371763"/>
                  <a:gd name="connsiteY5" fmla="*/ 900546 h 1124527"/>
                  <a:gd name="connsiteX6" fmla="*/ 147782 w 371763"/>
                  <a:gd name="connsiteY6" fmla="*/ 1094509 h 1124527"/>
                  <a:gd name="connsiteX7" fmla="*/ 147782 w 371763"/>
                  <a:gd name="connsiteY7" fmla="*/ 1080655 h 112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763" h="1124527">
                    <a:moveTo>
                      <a:pt x="217054" y="0"/>
                    </a:moveTo>
                    <a:cubicBezTo>
                      <a:pt x="108527" y="85436"/>
                      <a:pt x="0" y="170873"/>
                      <a:pt x="23091" y="235527"/>
                    </a:cubicBezTo>
                    <a:cubicBezTo>
                      <a:pt x="46182" y="300181"/>
                      <a:pt x="339437" y="332509"/>
                      <a:pt x="355600" y="387927"/>
                    </a:cubicBezTo>
                    <a:cubicBezTo>
                      <a:pt x="371763" y="443345"/>
                      <a:pt x="133927" y="514927"/>
                      <a:pt x="120072" y="568036"/>
                    </a:cubicBezTo>
                    <a:cubicBezTo>
                      <a:pt x="106217" y="621145"/>
                      <a:pt x="265545" y="651164"/>
                      <a:pt x="272472" y="706582"/>
                    </a:cubicBezTo>
                    <a:cubicBezTo>
                      <a:pt x="279399" y="762000"/>
                      <a:pt x="182418" y="835892"/>
                      <a:pt x="161636" y="900546"/>
                    </a:cubicBezTo>
                    <a:cubicBezTo>
                      <a:pt x="140854" y="965200"/>
                      <a:pt x="150091" y="1064491"/>
                      <a:pt x="147782" y="1094509"/>
                    </a:cubicBezTo>
                    <a:cubicBezTo>
                      <a:pt x="145473" y="1124527"/>
                      <a:pt x="146627" y="1102591"/>
                      <a:pt x="147782" y="1080655"/>
                    </a:cubicBezTo>
                  </a:path>
                </a:pathLst>
              </a:custGeom>
              <a:grpFill/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8" name="47 Forma libre"/>
              <p:cNvSpPr/>
              <p:nvPr/>
            </p:nvSpPr>
            <p:spPr>
              <a:xfrm>
                <a:off x="5857286" y="3700959"/>
                <a:ext cx="106218" cy="595746"/>
              </a:xfrm>
              <a:custGeom>
                <a:avLst/>
                <a:gdLst>
                  <a:gd name="connsiteX0" fmla="*/ 217054 w 371763"/>
                  <a:gd name="connsiteY0" fmla="*/ 0 h 1124527"/>
                  <a:gd name="connsiteX1" fmla="*/ 23091 w 371763"/>
                  <a:gd name="connsiteY1" fmla="*/ 235527 h 1124527"/>
                  <a:gd name="connsiteX2" fmla="*/ 355600 w 371763"/>
                  <a:gd name="connsiteY2" fmla="*/ 387927 h 1124527"/>
                  <a:gd name="connsiteX3" fmla="*/ 120072 w 371763"/>
                  <a:gd name="connsiteY3" fmla="*/ 568036 h 1124527"/>
                  <a:gd name="connsiteX4" fmla="*/ 272472 w 371763"/>
                  <a:gd name="connsiteY4" fmla="*/ 706582 h 1124527"/>
                  <a:gd name="connsiteX5" fmla="*/ 161636 w 371763"/>
                  <a:gd name="connsiteY5" fmla="*/ 900546 h 1124527"/>
                  <a:gd name="connsiteX6" fmla="*/ 147782 w 371763"/>
                  <a:gd name="connsiteY6" fmla="*/ 1094509 h 1124527"/>
                  <a:gd name="connsiteX7" fmla="*/ 147782 w 371763"/>
                  <a:gd name="connsiteY7" fmla="*/ 1080655 h 112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763" h="1124527">
                    <a:moveTo>
                      <a:pt x="217054" y="0"/>
                    </a:moveTo>
                    <a:cubicBezTo>
                      <a:pt x="108527" y="85436"/>
                      <a:pt x="0" y="170873"/>
                      <a:pt x="23091" y="235527"/>
                    </a:cubicBezTo>
                    <a:cubicBezTo>
                      <a:pt x="46182" y="300181"/>
                      <a:pt x="339437" y="332509"/>
                      <a:pt x="355600" y="387927"/>
                    </a:cubicBezTo>
                    <a:cubicBezTo>
                      <a:pt x="371763" y="443345"/>
                      <a:pt x="133927" y="514927"/>
                      <a:pt x="120072" y="568036"/>
                    </a:cubicBezTo>
                    <a:cubicBezTo>
                      <a:pt x="106217" y="621145"/>
                      <a:pt x="265545" y="651164"/>
                      <a:pt x="272472" y="706582"/>
                    </a:cubicBezTo>
                    <a:cubicBezTo>
                      <a:pt x="279399" y="762000"/>
                      <a:pt x="182418" y="835892"/>
                      <a:pt x="161636" y="900546"/>
                    </a:cubicBezTo>
                    <a:cubicBezTo>
                      <a:pt x="140854" y="965200"/>
                      <a:pt x="150091" y="1064491"/>
                      <a:pt x="147782" y="1094509"/>
                    </a:cubicBezTo>
                    <a:cubicBezTo>
                      <a:pt x="145473" y="1124527"/>
                      <a:pt x="146627" y="1102591"/>
                      <a:pt x="147782" y="1080655"/>
                    </a:cubicBezTo>
                  </a:path>
                </a:pathLst>
              </a:custGeom>
              <a:grpFill/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51" name="48 Grupo"/>
              <p:cNvGrpSpPr/>
              <p:nvPr/>
            </p:nvGrpSpPr>
            <p:grpSpPr>
              <a:xfrm>
                <a:off x="6134438" y="3606143"/>
                <a:ext cx="790575" cy="742950"/>
                <a:chOff x="2857500" y="3181351"/>
                <a:chExt cx="790575" cy="742950"/>
              </a:xfrm>
              <a:grpFill/>
            </p:grpSpPr>
            <p:sp>
              <p:nvSpPr>
                <p:cNvPr id="63" name="49 Rectángulo"/>
                <p:cNvSpPr/>
                <p:nvPr/>
              </p:nvSpPr>
              <p:spPr>
                <a:xfrm>
                  <a:off x="2857500" y="3181351"/>
                  <a:ext cx="790575" cy="742950"/>
                </a:xfrm>
                <a:prstGeom prst="rect">
                  <a:avLst/>
                </a:prstGeom>
                <a:grpFill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4" name="50 Forma libre"/>
                <p:cNvSpPr/>
                <p:nvPr/>
              </p:nvSpPr>
              <p:spPr>
                <a:xfrm>
                  <a:off x="293745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grpFill/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5" name="51 Forma libre"/>
                <p:cNvSpPr/>
                <p:nvPr/>
              </p:nvSpPr>
              <p:spPr>
                <a:xfrm>
                  <a:off x="3020581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grpFill/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6" name="52 Forma libre"/>
                <p:cNvSpPr/>
                <p:nvPr/>
              </p:nvSpPr>
              <p:spPr>
                <a:xfrm>
                  <a:off x="3103708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grpFill/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7" name="53 Forma libre"/>
                <p:cNvSpPr/>
                <p:nvPr/>
              </p:nvSpPr>
              <p:spPr>
                <a:xfrm>
                  <a:off x="319679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grpFill/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8" name="54 Forma libre"/>
                <p:cNvSpPr/>
                <p:nvPr/>
              </p:nvSpPr>
              <p:spPr>
                <a:xfrm>
                  <a:off x="328035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grpFill/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9" name="55 Forma libre"/>
                <p:cNvSpPr/>
                <p:nvPr/>
              </p:nvSpPr>
              <p:spPr>
                <a:xfrm>
                  <a:off x="336824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grpFill/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0" name="56 Forma libre"/>
                <p:cNvSpPr/>
                <p:nvPr/>
              </p:nvSpPr>
              <p:spPr>
                <a:xfrm>
                  <a:off x="3444444" y="3276167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grpFill/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grpSp>
            <p:nvGrpSpPr>
              <p:cNvPr id="52" name="57 Grupo"/>
              <p:cNvGrpSpPr/>
              <p:nvPr/>
            </p:nvGrpSpPr>
            <p:grpSpPr>
              <a:xfrm>
                <a:off x="7430582" y="3606143"/>
                <a:ext cx="790575" cy="742950"/>
                <a:chOff x="2857500" y="3181351"/>
                <a:chExt cx="790575" cy="742950"/>
              </a:xfrm>
              <a:grpFill/>
            </p:grpSpPr>
            <p:sp>
              <p:nvSpPr>
                <p:cNvPr id="55" name="58 Rectángulo"/>
                <p:cNvSpPr/>
                <p:nvPr/>
              </p:nvSpPr>
              <p:spPr>
                <a:xfrm>
                  <a:off x="2857500" y="3181351"/>
                  <a:ext cx="790575" cy="742950"/>
                </a:xfrm>
                <a:prstGeom prst="rect">
                  <a:avLst/>
                </a:prstGeom>
                <a:grpFill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56" name="59 Forma libre"/>
                <p:cNvSpPr/>
                <p:nvPr/>
              </p:nvSpPr>
              <p:spPr>
                <a:xfrm>
                  <a:off x="293745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grpFill/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57" name="60 Forma libre"/>
                <p:cNvSpPr/>
                <p:nvPr/>
              </p:nvSpPr>
              <p:spPr>
                <a:xfrm>
                  <a:off x="3020581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grpFill/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58" name="61 Forma libre"/>
                <p:cNvSpPr/>
                <p:nvPr/>
              </p:nvSpPr>
              <p:spPr>
                <a:xfrm>
                  <a:off x="3103708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grpFill/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59" name="62 Forma libre"/>
                <p:cNvSpPr/>
                <p:nvPr/>
              </p:nvSpPr>
              <p:spPr>
                <a:xfrm>
                  <a:off x="319679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grpFill/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0" name="63 Forma libre"/>
                <p:cNvSpPr/>
                <p:nvPr/>
              </p:nvSpPr>
              <p:spPr>
                <a:xfrm>
                  <a:off x="328035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grpFill/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1" name="64 Forma libre"/>
                <p:cNvSpPr/>
                <p:nvPr/>
              </p:nvSpPr>
              <p:spPr>
                <a:xfrm>
                  <a:off x="336824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grpFill/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2" name="65 Forma libre"/>
                <p:cNvSpPr/>
                <p:nvPr/>
              </p:nvSpPr>
              <p:spPr>
                <a:xfrm>
                  <a:off x="3444444" y="3276167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grpFill/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53" name="66 CuadroTexto"/>
              <p:cNvSpPr txBox="1"/>
              <p:nvPr/>
            </p:nvSpPr>
            <p:spPr>
              <a:xfrm>
                <a:off x="6998534" y="3750159"/>
                <a:ext cx="285378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…</a:t>
                </a:r>
              </a:p>
            </p:txBody>
          </p:sp>
          <p:sp>
            <p:nvSpPr>
              <p:cNvPr id="54" name="68 CuadroTexto"/>
              <p:cNvSpPr txBox="1"/>
              <p:nvPr/>
            </p:nvSpPr>
            <p:spPr>
              <a:xfrm>
                <a:off x="3605802" y="3750159"/>
                <a:ext cx="76517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s-ES" sz="1400" dirty="0" err="1">
                    <a:latin typeface="Century" pitchFamily="18" charset="0"/>
                  </a:rPr>
                  <a:t>Device</a:t>
                </a:r>
                <a:endParaRPr lang="es-ES" sz="1400" dirty="0">
                  <a:latin typeface="Century" pitchFamily="18" charset="0"/>
                </a:endParaRPr>
              </a:p>
            </p:txBody>
          </p:sp>
        </p:grpSp>
        <p:sp>
          <p:nvSpPr>
            <p:cNvPr id="97" name="68 CuadroTexto"/>
            <p:cNvSpPr txBox="1"/>
            <p:nvPr/>
          </p:nvSpPr>
          <p:spPr>
            <a:xfrm>
              <a:off x="1193066" y="3977224"/>
              <a:ext cx="1630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 err="1">
                  <a:latin typeface="Century" pitchFamily="18" charset="0"/>
                </a:rPr>
                <a:t>Parallel</a:t>
              </a:r>
              <a:r>
                <a:rPr lang="es-ES" sz="1400" dirty="0">
                  <a:latin typeface="Century" pitchFamily="18" charset="0"/>
                </a:rPr>
                <a:t> </a:t>
              </a:r>
              <a:r>
                <a:rPr lang="es-ES" sz="1400" dirty="0" err="1">
                  <a:latin typeface="Century" pitchFamily="18" charset="0"/>
                </a:rPr>
                <a:t>Kernel</a:t>
              </a:r>
              <a:r>
                <a:rPr lang="es-ES" sz="1400" dirty="0">
                  <a:latin typeface="Century" pitchFamily="18" charset="0"/>
                </a:rPr>
                <a:t> A</a:t>
              </a:r>
            </a:p>
          </p:txBody>
        </p:sp>
      </p:grpSp>
      <p:grpSp>
        <p:nvGrpSpPr>
          <p:cNvPr id="106" name="Agrupar 105"/>
          <p:cNvGrpSpPr/>
          <p:nvPr/>
        </p:nvGrpSpPr>
        <p:grpSpPr>
          <a:xfrm>
            <a:off x="1193066" y="4624240"/>
            <a:ext cx="6518923" cy="648072"/>
            <a:chOff x="1193066" y="4624240"/>
            <a:chExt cx="6518923" cy="648072"/>
          </a:xfrm>
        </p:grpSpPr>
        <p:grpSp>
          <p:nvGrpSpPr>
            <p:cNvPr id="91" name="Agrupar 90"/>
            <p:cNvGrpSpPr/>
            <p:nvPr/>
          </p:nvGrpSpPr>
          <p:grpSpPr>
            <a:xfrm>
              <a:off x="2900942" y="4624240"/>
              <a:ext cx="4811047" cy="648072"/>
              <a:chOff x="3641076" y="4612587"/>
              <a:chExt cx="4613573" cy="648072"/>
            </a:xfrm>
            <a:solidFill>
              <a:schemeClr val="bg2">
                <a:lumMod val="90000"/>
              </a:schemeClr>
            </a:solidFill>
          </p:grpSpPr>
          <p:sp>
            <p:nvSpPr>
              <p:cNvPr id="87" name="67 Rectángulo"/>
              <p:cNvSpPr/>
              <p:nvPr/>
            </p:nvSpPr>
            <p:spPr>
              <a:xfrm>
                <a:off x="3641076" y="4612587"/>
                <a:ext cx="4613573" cy="648072"/>
              </a:xfrm>
              <a:prstGeom prst="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8" name="68 CuadroTexto"/>
              <p:cNvSpPr txBox="1"/>
              <p:nvPr/>
            </p:nvSpPr>
            <p:spPr>
              <a:xfrm>
                <a:off x="3676628" y="4750776"/>
                <a:ext cx="76517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s-ES" sz="1400" dirty="0">
                    <a:latin typeface="Century" pitchFamily="18" charset="0"/>
                  </a:rPr>
                  <a:t>Host</a:t>
                </a:r>
              </a:p>
            </p:txBody>
          </p:sp>
          <p:sp>
            <p:nvSpPr>
              <p:cNvPr id="89" name="44 Forma libre"/>
              <p:cNvSpPr/>
              <p:nvPr/>
            </p:nvSpPr>
            <p:spPr>
              <a:xfrm>
                <a:off x="6007808" y="4664913"/>
                <a:ext cx="106218" cy="595746"/>
              </a:xfrm>
              <a:custGeom>
                <a:avLst/>
                <a:gdLst>
                  <a:gd name="connsiteX0" fmla="*/ 217054 w 371763"/>
                  <a:gd name="connsiteY0" fmla="*/ 0 h 1124527"/>
                  <a:gd name="connsiteX1" fmla="*/ 23091 w 371763"/>
                  <a:gd name="connsiteY1" fmla="*/ 235527 h 1124527"/>
                  <a:gd name="connsiteX2" fmla="*/ 355600 w 371763"/>
                  <a:gd name="connsiteY2" fmla="*/ 387927 h 1124527"/>
                  <a:gd name="connsiteX3" fmla="*/ 120072 w 371763"/>
                  <a:gd name="connsiteY3" fmla="*/ 568036 h 1124527"/>
                  <a:gd name="connsiteX4" fmla="*/ 272472 w 371763"/>
                  <a:gd name="connsiteY4" fmla="*/ 706582 h 1124527"/>
                  <a:gd name="connsiteX5" fmla="*/ 161636 w 371763"/>
                  <a:gd name="connsiteY5" fmla="*/ 900546 h 1124527"/>
                  <a:gd name="connsiteX6" fmla="*/ 147782 w 371763"/>
                  <a:gd name="connsiteY6" fmla="*/ 1094509 h 1124527"/>
                  <a:gd name="connsiteX7" fmla="*/ 147782 w 371763"/>
                  <a:gd name="connsiteY7" fmla="*/ 1080655 h 112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763" h="1124527">
                    <a:moveTo>
                      <a:pt x="217054" y="0"/>
                    </a:moveTo>
                    <a:cubicBezTo>
                      <a:pt x="108527" y="85436"/>
                      <a:pt x="0" y="170873"/>
                      <a:pt x="23091" y="235527"/>
                    </a:cubicBezTo>
                    <a:cubicBezTo>
                      <a:pt x="46182" y="300181"/>
                      <a:pt x="339437" y="332509"/>
                      <a:pt x="355600" y="387927"/>
                    </a:cubicBezTo>
                    <a:cubicBezTo>
                      <a:pt x="371763" y="443345"/>
                      <a:pt x="133927" y="514927"/>
                      <a:pt x="120072" y="568036"/>
                    </a:cubicBezTo>
                    <a:cubicBezTo>
                      <a:pt x="106217" y="621145"/>
                      <a:pt x="265545" y="651164"/>
                      <a:pt x="272472" y="706582"/>
                    </a:cubicBezTo>
                    <a:cubicBezTo>
                      <a:pt x="279399" y="762000"/>
                      <a:pt x="182418" y="835892"/>
                      <a:pt x="161636" y="900546"/>
                    </a:cubicBezTo>
                    <a:cubicBezTo>
                      <a:pt x="140854" y="965200"/>
                      <a:pt x="150091" y="1064491"/>
                      <a:pt x="147782" y="1094509"/>
                    </a:cubicBezTo>
                    <a:cubicBezTo>
                      <a:pt x="145473" y="1124527"/>
                      <a:pt x="146627" y="1102591"/>
                      <a:pt x="147782" y="1080655"/>
                    </a:cubicBezTo>
                  </a:path>
                </a:pathLst>
              </a:custGeom>
              <a:grpFill/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98" name="68 CuadroTexto"/>
            <p:cNvSpPr txBox="1"/>
            <p:nvPr/>
          </p:nvSpPr>
          <p:spPr>
            <a:xfrm>
              <a:off x="1193066" y="4850959"/>
              <a:ext cx="1320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entury" pitchFamily="18" charset="0"/>
                </a:rPr>
                <a:t>Serial </a:t>
              </a:r>
              <a:r>
                <a:rPr lang="es-ES" sz="1400" dirty="0" err="1">
                  <a:latin typeface="Century" pitchFamily="18" charset="0"/>
                </a:rPr>
                <a:t>Code</a:t>
              </a:r>
              <a:endParaRPr lang="es-ES" sz="1400" dirty="0">
                <a:latin typeface="Century" pitchFamily="18" charset="0"/>
              </a:endParaRPr>
            </a:p>
          </p:txBody>
        </p:sp>
      </p:grpSp>
      <p:grpSp>
        <p:nvGrpSpPr>
          <p:cNvPr id="107" name="Agrupar 106"/>
          <p:cNvGrpSpPr/>
          <p:nvPr/>
        </p:nvGrpSpPr>
        <p:grpSpPr>
          <a:xfrm>
            <a:off x="1193066" y="5350663"/>
            <a:ext cx="6518923" cy="851130"/>
            <a:chOff x="1193066" y="5350663"/>
            <a:chExt cx="6518923" cy="851130"/>
          </a:xfrm>
        </p:grpSpPr>
        <p:grpSp>
          <p:nvGrpSpPr>
            <p:cNvPr id="6" name="Agrupar 5"/>
            <p:cNvGrpSpPr/>
            <p:nvPr/>
          </p:nvGrpSpPr>
          <p:grpSpPr>
            <a:xfrm>
              <a:off x="2900942" y="5350663"/>
              <a:ext cx="4811047" cy="851130"/>
              <a:chOff x="259726" y="4155176"/>
              <a:chExt cx="4811047" cy="851130"/>
            </a:xfrm>
          </p:grpSpPr>
          <p:sp>
            <p:nvSpPr>
              <p:cNvPr id="7" name="67 Rectángulo"/>
              <p:cNvSpPr/>
              <p:nvPr/>
            </p:nvSpPr>
            <p:spPr>
              <a:xfrm>
                <a:off x="259726" y="4155176"/>
                <a:ext cx="4811047" cy="85113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9" name="30 Grupo"/>
              <p:cNvGrpSpPr/>
              <p:nvPr/>
            </p:nvGrpSpPr>
            <p:grpSpPr>
              <a:xfrm>
                <a:off x="1182341" y="4214217"/>
                <a:ext cx="790575" cy="742950"/>
                <a:chOff x="2857500" y="3181351"/>
                <a:chExt cx="790575" cy="742950"/>
              </a:xfrm>
            </p:grpSpPr>
            <p:sp>
              <p:nvSpPr>
                <p:cNvPr id="10" name="31 Rectángulo"/>
                <p:cNvSpPr/>
                <p:nvPr/>
              </p:nvSpPr>
              <p:spPr>
                <a:xfrm>
                  <a:off x="2857500" y="3181351"/>
                  <a:ext cx="790575" cy="742950"/>
                </a:xfrm>
                <a:prstGeom prst="rect">
                  <a:avLst/>
                </a:prstGeom>
                <a:gradFill>
                  <a:gsLst>
                    <a:gs pos="35000">
                      <a:schemeClr val="dk1">
                        <a:tint val="37000"/>
                        <a:satMod val="300000"/>
                        <a:alpha val="0"/>
                      </a:schemeClr>
                    </a:gs>
                    <a:gs pos="100000">
                      <a:schemeClr val="dk1">
                        <a:tint val="15000"/>
                        <a:satMod val="350000"/>
                      </a:schemeClr>
                    </a:gs>
                  </a:gsLst>
                </a:gradFill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1" name="32 Forma libre"/>
                <p:cNvSpPr/>
                <p:nvPr/>
              </p:nvSpPr>
              <p:spPr>
                <a:xfrm>
                  <a:off x="293745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2" name="33 Forma libre"/>
                <p:cNvSpPr/>
                <p:nvPr/>
              </p:nvSpPr>
              <p:spPr>
                <a:xfrm>
                  <a:off x="3020581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3" name="34 Forma libre"/>
                <p:cNvSpPr/>
                <p:nvPr/>
              </p:nvSpPr>
              <p:spPr>
                <a:xfrm>
                  <a:off x="3103708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4" name="35 Forma libre"/>
                <p:cNvSpPr/>
                <p:nvPr/>
              </p:nvSpPr>
              <p:spPr>
                <a:xfrm>
                  <a:off x="319679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5" name="36 Forma libre"/>
                <p:cNvSpPr/>
                <p:nvPr/>
              </p:nvSpPr>
              <p:spPr>
                <a:xfrm>
                  <a:off x="328035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6" name="37 Forma libre"/>
                <p:cNvSpPr/>
                <p:nvPr/>
              </p:nvSpPr>
              <p:spPr>
                <a:xfrm>
                  <a:off x="336824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7" name="38 Forma libre"/>
                <p:cNvSpPr/>
                <p:nvPr/>
              </p:nvSpPr>
              <p:spPr>
                <a:xfrm>
                  <a:off x="3444444" y="3276167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grpSp>
            <p:nvGrpSpPr>
              <p:cNvPr id="18" name="39 Grupo"/>
              <p:cNvGrpSpPr/>
              <p:nvPr/>
            </p:nvGrpSpPr>
            <p:grpSpPr>
              <a:xfrm>
                <a:off x="2046437" y="4214217"/>
                <a:ext cx="790575" cy="742950"/>
                <a:chOff x="2857500" y="3181351"/>
                <a:chExt cx="790575" cy="742950"/>
              </a:xfrm>
            </p:grpSpPr>
            <p:sp>
              <p:nvSpPr>
                <p:cNvPr id="19" name="40 Rectángulo"/>
                <p:cNvSpPr/>
                <p:nvPr/>
              </p:nvSpPr>
              <p:spPr>
                <a:xfrm>
                  <a:off x="2857500" y="3181351"/>
                  <a:ext cx="790575" cy="742950"/>
                </a:xfrm>
                <a:prstGeom prst="rect">
                  <a:avLst/>
                </a:prstGeom>
                <a:gradFill>
                  <a:gsLst>
                    <a:gs pos="35000">
                      <a:schemeClr val="dk1">
                        <a:tint val="37000"/>
                        <a:satMod val="300000"/>
                        <a:alpha val="0"/>
                      </a:schemeClr>
                    </a:gs>
                    <a:gs pos="100000">
                      <a:schemeClr val="dk1">
                        <a:tint val="15000"/>
                        <a:satMod val="350000"/>
                      </a:schemeClr>
                    </a:gs>
                  </a:gsLst>
                </a:gradFill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0" name="41 Forma libre"/>
                <p:cNvSpPr/>
                <p:nvPr/>
              </p:nvSpPr>
              <p:spPr>
                <a:xfrm>
                  <a:off x="293745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1" name="42 Forma libre"/>
                <p:cNvSpPr/>
                <p:nvPr/>
              </p:nvSpPr>
              <p:spPr>
                <a:xfrm>
                  <a:off x="3020581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2" name="43 Forma libre"/>
                <p:cNvSpPr/>
                <p:nvPr/>
              </p:nvSpPr>
              <p:spPr>
                <a:xfrm>
                  <a:off x="3103708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3" name="44 Forma libre"/>
                <p:cNvSpPr/>
                <p:nvPr/>
              </p:nvSpPr>
              <p:spPr>
                <a:xfrm>
                  <a:off x="319679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4" name="45 Forma libre"/>
                <p:cNvSpPr/>
                <p:nvPr/>
              </p:nvSpPr>
              <p:spPr>
                <a:xfrm>
                  <a:off x="328035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5" name="46 Forma libre"/>
                <p:cNvSpPr/>
                <p:nvPr/>
              </p:nvSpPr>
              <p:spPr>
                <a:xfrm>
                  <a:off x="336824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6" name="47 Forma libre"/>
                <p:cNvSpPr/>
                <p:nvPr/>
              </p:nvSpPr>
              <p:spPr>
                <a:xfrm>
                  <a:off x="3444444" y="3276167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grpSp>
            <p:nvGrpSpPr>
              <p:cNvPr id="27" name="48 Grupo"/>
              <p:cNvGrpSpPr/>
              <p:nvPr/>
            </p:nvGrpSpPr>
            <p:grpSpPr>
              <a:xfrm>
                <a:off x="2910533" y="4214217"/>
                <a:ext cx="790575" cy="742950"/>
                <a:chOff x="2857500" y="3181351"/>
                <a:chExt cx="790575" cy="742950"/>
              </a:xfrm>
            </p:grpSpPr>
            <p:sp>
              <p:nvSpPr>
                <p:cNvPr id="28" name="49 Rectángulo"/>
                <p:cNvSpPr/>
                <p:nvPr/>
              </p:nvSpPr>
              <p:spPr>
                <a:xfrm>
                  <a:off x="2857500" y="3181351"/>
                  <a:ext cx="790575" cy="742950"/>
                </a:xfrm>
                <a:prstGeom prst="rect">
                  <a:avLst/>
                </a:prstGeom>
                <a:gradFill>
                  <a:gsLst>
                    <a:gs pos="35000">
                      <a:schemeClr val="dk1">
                        <a:tint val="37000"/>
                        <a:satMod val="300000"/>
                        <a:alpha val="0"/>
                      </a:schemeClr>
                    </a:gs>
                    <a:gs pos="100000">
                      <a:schemeClr val="dk1">
                        <a:tint val="15000"/>
                        <a:satMod val="350000"/>
                      </a:schemeClr>
                    </a:gs>
                  </a:gsLst>
                </a:gradFill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9" name="50 Forma libre"/>
                <p:cNvSpPr/>
                <p:nvPr/>
              </p:nvSpPr>
              <p:spPr>
                <a:xfrm>
                  <a:off x="293745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30" name="51 Forma libre"/>
                <p:cNvSpPr/>
                <p:nvPr/>
              </p:nvSpPr>
              <p:spPr>
                <a:xfrm>
                  <a:off x="3020581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31" name="52 Forma libre"/>
                <p:cNvSpPr/>
                <p:nvPr/>
              </p:nvSpPr>
              <p:spPr>
                <a:xfrm>
                  <a:off x="3103708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32" name="53 Forma libre"/>
                <p:cNvSpPr/>
                <p:nvPr/>
              </p:nvSpPr>
              <p:spPr>
                <a:xfrm>
                  <a:off x="319679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33" name="54 Forma libre"/>
                <p:cNvSpPr/>
                <p:nvPr/>
              </p:nvSpPr>
              <p:spPr>
                <a:xfrm>
                  <a:off x="328035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34" name="55 Forma libre"/>
                <p:cNvSpPr/>
                <p:nvPr/>
              </p:nvSpPr>
              <p:spPr>
                <a:xfrm>
                  <a:off x="336824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35" name="56 Forma libre"/>
                <p:cNvSpPr/>
                <p:nvPr/>
              </p:nvSpPr>
              <p:spPr>
                <a:xfrm>
                  <a:off x="3444444" y="3276167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grpSp>
            <p:nvGrpSpPr>
              <p:cNvPr id="36" name="57 Grupo"/>
              <p:cNvGrpSpPr/>
              <p:nvPr/>
            </p:nvGrpSpPr>
            <p:grpSpPr>
              <a:xfrm>
                <a:off x="4206677" y="4214217"/>
                <a:ext cx="790575" cy="742950"/>
                <a:chOff x="2857500" y="3181351"/>
                <a:chExt cx="790575" cy="742950"/>
              </a:xfrm>
            </p:grpSpPr>
            <p:sp>
              <p:nvSpPr>
                <p:cNvPr id="37" name="58 Rectángulo"/>
                <p:cNvSpPr/>
                <p:nvPr/>
              </p:nvSpPr>
              <p:spPr>
                <a:xfrm>
                  <a:off x="2857500" y="3181351"/>
                  <a:ext cx="790575" cy="742950"/>
                </a:xfrm>
                <a:prstGeom prst="rect">
                  <a:avLst/>
                </a:prstGeom>
                <a:gradFill>
                  <a:gsLst>
                    <a:gs pos="35000">
                      <a:schemeClr val="dk1">
                        <a:tint val="37000"/>
                        <a:satMod val="300000"/>
                        <a:alpha val="0"/>
                      </a:schemeClr>
                    </a:gs>
                    <a:gs pos="100000">
                      <a:schemeClr val="dk1">
                        <a:tint val="15000"/>
                        <a:satMod val="350000"/>
                      </a:schemeClr>
                    </a:gs>
                  </a:gsLst>
                </a:gradFill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38" name="59 Forma libre"/>
                <p:cNvSpPr/>
                <p:nvPr/>
              </p:nvSpPr>
              <p:spPr>
                <a:xfrm>
                  <a:off x="293745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39" name="60 Forma libre"/>
                <p:cNvSpPr/>
                <p:nvPr/>
              </p:nvSpPr>
              <p:spPr>
                <a:xfrm>
                  <a:off x="3020581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40" name="61 Forma libre"/>
                <p:cNvSpPr/>
                <p:nvPr/>
              </p:nvSpPr>
              <p:spPr>
                <a:xfrm>
                  <a:off x="3103708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41" name="62 Forma libre"/>
                <p:cNvSpPr/>
                <p:nvPr/>
              </p:nvSpPr>
              <p:spPr>
                <a:xfrm>
                  <a:off x="319679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42" name="63 Forma libre"/>
                <p:cNvSpPr/>
                <p:nvPr/>
              </p:nvSpPr>
              <p:spPr>
                <a:xfrm>
                  <a:off x="328035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43" name="64 Forma libre"/>
                <p:cNvSpPr/>
                <p:nvPr/>
              </p:nvSpPr>
              <p:spPr>
                <a:xfrm>
                  <a:off x="3368244" y="3271405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44" name="65 Forma libre"/>
                <p:cNvSpPr/>
                <p:nvPr/>
              </p:nvSpPr>
              <p:spPr>
                <a:xfrm>
                  <a:off x="3444444" y="3276167"/>
                  <a:ext cx="106218" cy="595746"/>
                </a:xfrm>
                <a:custGeom>
                  <a:avLst/>
                  <a:gdLst>
                    <a:gd name="connsiteX0" fmla="*/ 217054 w 371763"/>
                    <a:gd name="connsiteY0" fmla="*/ 0 h 1124527"/>
                    <a:gd name="connsiteX1" fmla="*/ 23091 w 371763"/>
                    <a:gd name="connsiteY1" fmla="*/ 235527 h 1124527"/>
                    <a:gd name="connsiteX2" fmla="*/ 355600 w 371763"/>
                    <a:gd name="connsiteY2" fmla="*/ 387927 h 1124527"/>
                    <a:gd name="connsiteX3" fmla="*/ 120072 w 371763"/>
                    <a:gd name="connsiteY3" fmla="*/ 568036 h 1124527"/>
                    <a:gd name="connsiteX4" fmla="*/ 272472 w 371763"/>
                    <a:gd name="connsiteY4" fmla="*/ 706582 h 1124527"/>
                    <a:gd name="connsiteX5" fmla="*/ 161636 w 371763"/>
                    <a:gd name="connsiteY5" fmla="*/ 900546 h 1124527"/>
                    <a:gd name="connsiteX6" fmla="*/ 147782 w 371763"/>
                    <a:gd name="connsiteY6" fmla="*/ 1094509 h 1124527"/>
                    <a:gd name="connsiteX7" fmla="*/ 147782 w 371763"/>
                    <a:gd name="connsiteY7" fmla="*/ 1080655 h 112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1763" h="1124527">
                      <a:moveTo>
                        <a:pt x="217054" y="0"/>
                      </a:moveTo>
                      <a:cubicBezTo>
                        <a:pt x="108527" y="85436"/>
                        <a:pt x="0" y="170873"/>
                        <a:pt x="23091" y="235527"/>
                      </a:cubicBezTo>
                      <a:cubicBezTo>
                        <a:pt x="46182" y="300181"/>
                        <a:pt x="339437" y="332509"/>
                        <a:pt x="355600" y="387927"/>
                      </a:cubicBezTo>
                      <a:cubicBezTo>
                        <a:pt x="371763" y="443345"/>
                        <a:pt x="133927" y="514927"/>
                        <a:pt x="120072" y="568036"/>
                      </a:cubicBezTo>
                      <a:cubicBezTo>
                        <a:pt x="106217" y="621145"/>
                        <a:pt x="265545" y="651164"/>
                        <a:pt x="272472" y="706582"/>
                      </a:cubicBezTo>
                      <a:cubicBezTo>
                        <a:pt x="279399" y="762000"/>
                        <a:pt x="182418" y="835892"/>
                        <a:pt x="161636" y="900546"/>
                      </a:cubicBezTo>
                      <a:cubicBezTo>
                        <a:pt x="140854" y="965200"/>
                        <a:pt x="150091" y="1064491"/>
                        <a:pt x="147782" y="1094509"/>
                      </a:cubicBezTo>
                      <a:cubicBezTo>
                        <a:pt x="145473" y="1124527"/>
                        <a:pt x="146627" y="1102591"/>
                        <a:pt x="147782" y="1080655"/>
                      </a:cubicBezTo>
                    </a:path>
                  </a:pathLst>
                </a:cu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45" name="66 CuadroTexto"/>
              <p:cNvSpPr txBox="1"/>
              <p:nvPr/>
            </p:nvSpPr>
            <p:spPr>
              <a:xfrm>
                <a:off x="3774629" y="4358233"/>
                <a:ext cx="2853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…</a:t>
                </a:r>
              </a:p>
            </p:txBody>
          </p:sp>
          <p:sp>
            <p:nvSpPr>
              <p:cNvPr id="46" name="68 CuadroTexto"/>
              <p:cNvSpPr txBox="1"/>
              <p:nvPr/>
            </p:nvSpPr>
            <p:spPr>
              <a:xfrm>
                <a:off x="305836" y="4385508"/>
                <a:ext cx="7651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dirty="0" err="1">
                    <a:latin typeface="Century" pitchFamily="18" charset="0"/>
                  </a:rPr>
                  <a:t>Device</a:t>
                </a:r>
                <a:endParaRPr lang="es-ES" sz="1400" dirty="0">
                  <a:latin typeface="Century" pitchFamily="18" charset="0"/>
                </a:endParaRPr>
              </a:p>
            </p:txBody>
          </p:sp>
        </p:grpSp>
        <p:sp>
          <p:nvSpPr>
            <p:cNvPr id="99" name="68 CuadroTexto"/>
            <p:cNvSpPr txBox="1"/>
            <p:nvPr/>
          </p:nvSpPr>
          <p:spPr>
            <a:xfrm>
              <a:off x="1193066" y="5615275"/>
              <a:ext cx="1630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 err="1">
                  <a:latin typeface="Century" pitchFamily="18" charset="0"/>
                </a:rPr>
                <a:t>Parallel</a:t>
              </a:r>
              <a:r>
                <a:rPr lang="es-ES" sz="1400" dirty="0">
                  <a:latin typeface="Century" pitchFamily="18" charset="0"/>
                </a:rPr>
                <a:t> </a:t>
              </a:r>
              <a:r>
                <a:rPr lang="es-ES" sz="1400" dirty="0" err="1">
                  <a:latin typeface="Century" pitchFamily="18" charset="0"/>
                </a:rPr>
                <a:t>Kernel</a:t>
              </a:r>
              <a:r>
                <a:rPr lang="es-ES" sz="1400" dirty="0">
                  <a:latin typeface="Century" pitchFamily="18" charset="0"/>
                </a:rPr>
                <a:t> B</a:t>
              </a:r>
            </a:p>
          </p:txBody>
        </p:sp>
      </p:grpSp>
      <p:grpSp>
        <p:nvGrpSpPr>
          <p:cNvPr id="104" name="Agrupar 103"/>
          <p:cNvGrpSpPr/>
          <p:nvPr/>
        </p:nvGrpSpPr>
        <p:grpSpPr>
          <a:xfrm>
            <a:off x="1193066" y="2970461"/>
            <a:ext cx="6514551" cy="648072"/>
            <a:chOff x="1193066" y="2970461"/>
            <a:chExt cx="6514551" cy="648072"/>
          </a:xfrm>
        </p:grpSpPr>
        <p:sp>
          <p:nvSpPr>
            <p:cNvPr id="96" name="68 CuadroTexto"/>
            <p:cNvSpPr txBox="1"/>
            <p:nvPr/>
          </p:nvSpPr>
          <p:spPr>
            <a:xfrm>
              <a:off x="1193066" y="3212908"/>
              <a:ext cx="1320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entury" pitchFamily="18" charset="0"/>
                </a:rPr>
                <a:t>Serial </a:t>
              </a:r>
              <a:r>
                <a:rPr lang="es-ES" sz="1400" dirty="0" err="1">
                  <a:latin typeface="Century" pitchFamily="18" charset="0"/>
                </a:rPr>
                <a:t>Code</a:t>
              </a:r>
              <a:endParaRPr lang="es-ES" sz="1400" dirty="0">
                <a:latin typeface="Century" pitchFamily="18" charset="0"/>
              </a:endParaRPr>
            </a:p>
          </p:txBody>
        </p:sp>
        <p:grpSp>
          <p:nvGrpSpPr>
            <p:cNvPr id="100" name="Agrupar 99"/>
            <p:cNvGrpSpPr/>
            <p:nvPr/>
          </p:nvGrpSpPr>
          <p:grpSpPr>
            <a:xfrm>
              <a:off x="2896570" y="2970461"/>
              <a:ext cx="4811047" cy="648072"/>
              <a:chOff x="3641076" y="4612587"/>
              <a:chExt cx="4613573" cy="648072"/>
            </a:xfrm>
            <a:solidFill>
              <a:schemeClr val="bg2">
                <a:lumMod val="90000"/>
              </a:schemeClr>
            </a:solidFill>
          </p:grpSpPr>
          <p:sp>
            <p:nvSpPr>
              <p:cNvPr id="101" name="67 Rectángulo"/>
              <p:cNvSpPr/>
              <p:nvPr/>
            </p:nvSpPr>
            <p:spPr>
              <a:xfrm>
                <a:off x="3641076" y="4612587"/>
                <a:ext cx="4613573" cy="648072"/>
              </a:xfrm>
              <a:prstGeom prst="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2" name="68 CuadroTexto"/>
              <p:cNvSpPr txBox="1"/>
              <p:nvPr/>
            </p:nvSpPr>
            <p:spPr>
              <a:xfrm>
                <a:off x="3676628" y="4750776"/>
                <a:ext cx="76517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s-ES" sz="1400" dirty="0">
                    <a:latin typeface="Century" pitchFamily="18" charset="0"/>
                  </a:rPr>
                  <a:t>Host</a:t>
                </a:r>
              </a:p>
            </p:txBody>
          </p:sp>
          <p:sp>
            <p:nvSpPr>
              <p:cNvPr id="103" name="44 Forma libre"/>
              <p:cNvSpPr/>
              <p:nvPr/>
            </p:nvSpPr>
            <p:spPr>
              <a:xfrm>
                <a:off x="6007808" y="4664913"/>
                <a:ext cx="106218" cy="595746"/>
              </a:xfrm>
              <a:custGeom>
                <a:avLst/>
                <a:gdLst>
                  <a:gd name="connsiteX0" fmla="*/ 217054 w 371763"/>
                  <a:gd name="connsiteY0" fmla="*/ 0 h 1124527"/>
                  <a:gd name="connsiteX1" fmla="*/ 23091 w 371763"/>
                  <a:gd name="connsiteY1" fmla="*/ 235527 h 1124527"/>
                  <a:gd name="connsiteX2" fmla="*/ 355600 w 371763"/>
                  <a:gd name="connsiteY2" fmla="*/ 387927 h 1124527"/>
                  <a:gd name="connsiteX3" fmla="*/ 120072 w 371763"/>
                  <a:gd name="connsiteY3" fmla="*/ 568036 h 1124527"/>
                  <a:gd name="connsiteX4" fmla="*/ 272472 w 371763"/>
                  <a:gd name="connsiteY4" fmla="*/ 706582 h 1124527"/>
                  <a:gd name="connsiteX5" fmla="*/ 161636 w 371763"/>
                  <a:gd name="connsiteY5" fmla="*/ 900546 h 1124527"/>
                  <a:gd name="connsiteX6" fmla="*/ 147782 w 371763"/>
                  <a:gd name="connsiteY6" fmla="*/ 1094509 h 1124527"/>
                  <a:gd name="connsiteX7" fmla="*/ 147782 w 371763"/>
                  <a:gd name="connsiteY7" fmla="*/ 1080655 h 112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763" h="1124527">
                    <a:moveTo>
                      <a:pt x="217054" y="0"/>
                    </a:moveTo>
                    <a:cubicBezTo>
                      <a:pt x="108527" y="85436"/>
                      <a:pt x="0" y="170873"/>
                      <a:pt x="23091" y="235527"/>
                    </a:cubicBezTo>
                    <a:cubicBezTo>
                      <a:pt x="46182" y="300181"/>
                      <a:pt x="339437" y="332509"/>
                      <a:pt x="355600" y="387927"/>
                    </a:cubicBezTo>
                    <a:cubicBezTo>
                      <a:pt x="371763" y="443345"/>
                      <a:pt x="133927" y="514927"/>
                      <a:pt x="120072" y="568036"/>
                    </a:cubicBezTo>
                    <a:cubicBezTo>
                      <a:pt x="106217" y="621145"/>
                      <a:pt x="265545" y="651164"/>
                      <a:pt x="272472" y="706582"/>
                    </a:cubicBezTo>
                    <a:cubicBezTo>
                      <a:pt x="279399" y="762000"/>
                      <a:pt x="182418" y="835892"/>
                      <a:pt x="161636" y="900546"/>
                    </a:cubicBezTo>
                    <a:cubicBezTo>
                      <a:pt x="140854" y="965200"/>
                      <a:pt x="150091" y="1064491"/>
                      <a:pt x="147782" y="1094509"/>
                    </a:cubicBezTo>
                    <a:cubicBezTo>
                      <a:pt x="145473" y="1124527"/>
                      <a:pt x="146627" y="1102591"/>
                      <a:pt x="147782" y="1080655"/>
                    </a:cubicBezTo>
                  </a:path>
                </a:pathLst>
              </a:custGeom>
              <a:grpFill/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752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 Capability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The compute capability of a device is defined by a </a:t>
            </a:r>
            <a:r>
              <a:rPr lang="en-GB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major revision </a:t>
            </a:r>
            <a:r>
              <a:rPr lang="en-GB" dirty="0"/>
              <a:t>number and a </a:t>
            </a:r>
            <a:r>
              <a:rPr lang="en-GB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minor revision </a:t>
            </a:r>
            <a:r>
              <a:rPr lang="en-GB" dirty="0"/>
              <a:t>number.</a:t>
            </a:r>
          </a:p>
          <a:p>
            <a:pPr marL="0" indent="0" algn="ctr">
              <a:buNone/>
            </a:pPr>
            <a:r>
              <a:rPr lang="en-GB" dirty="0" err="1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major_revision.minor_revision</a:t>
            </a:r>
            <a:r>
              <a:rPr lang="en-GB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endParaRPr lang="en-GB" dirty="0"/>
          </a:p>
          <a:p>
            <a:r>
              <a:rPr lang="en-GB" dirty="0"/>
              <a:t>Devices with the same major revision number are of the same core architecture. The major revision number is</a:t>
            </a:r>
          </a:p>
          <a:p>
            <a:pPr lvl="1"/>
            <a:r>
              <a:rPr lang="en-GB" dirty="0"/>
              <a:t>9 for devices based on the </a:t>
            </a:r>
            <a:r>
              <a:rPr lang="en-GB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Hopper </a:t>
            </a:r>
            <a:r>
              <a:rPr lang="en-GB" dirty="0"/>
              <a:t>architecture, </a:t>
            </a:r>
          </a:p>
          <a:p>
            <a:pPr lvl="1"/>
            <a:r>
              <a:rPr lang="en-GB" dirty="0"/>
              <a:t>8 for devices based on the </a:t>
            </a:r>
            <a:r>
              <a:rPr lang="en-GB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Ampere </a:t>
            </a:r>
            <a:r>
              <a:rPr lang="en-GB" dirty="0"/>
              <a:t>architecture, </a:t>
            </a:r>
          </a:p>
          <a:p>
            <a:pPr lvl="1"/>
            <a:r>
              <a:rPr lang="en-GB" dirty="0"/>
              <a:t>7.5 for devices based on the </a:t>
            </a:r>
            <a:r>
              <a:rPr lang="en-GB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Turing </a:t>
            </a:r>
            <a:r>
              <a:rPr lang="en-GB" dirty="0"/>
              <a:t>architecture, </a:t>
            </a:r>
          </a:p>
          <a:p>
            <a:pPr lvl="1"/>
            <a:r>
              <a:rPr lang="en-GB" dirty="0"/>
              <a:t>7 for devices based on the </a:t>
            </a:r>
            <a:r>
              <a:rPr lang="en-GB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Volta </a:t>
            </a:r>
            <a:r>
              <a:rPr lang="en-GB" dirty="0"/>
              <a:t>architecture, </a:t>
            </a:r>
          </a:p>
          <a:p>
            <a:pPr lvl="1"/>
            <a:r>
              <a:rPr lang="en-GB" dirty="0"/>
              <a:t>6 for devices based on the </a:t>
            </a:r>
            <a:r>
              <a:rPr lang="en-GB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Pascal </a:t>
            </a:r>
            <a:r>
              <a:rPr lang="en-GB" dirty="0"/>
              <a:t>architecture, </a:t>
            </a:r>
          </a:p>
          <a:p>
            <a:pPr lvl="1"/>
            <a:r>
              <a:rPr lang="en-GB" dirty="0"/>
              <a:t>5 for devices based on the </a:t>
            </a:r>
            <a:r>
              <a:rPr lang="en-GB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Maxwell </a:t>
            </a:r>
            <a:r>
              <a:rPr lang="en-GB" dirty="0"/>
              <a:t>architecture, </a:t>
            </a:r>
          </a:p>
          <a:p>
            <a:pPr lvl="1"/>
            <a:r>
              <a:rPr lang="en-GB" dirty="0"/>
              <a:t>3 for devices based on the </a:t>
            </a:r>
            <a:r>
              <a:rPr lang="en-GB" dirty="0" err="1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Kepler</a:t>
            </a:r>
            <a:r>
              <a:rPr lang="en-GB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GB" dirty="0"/>
              <a:t>architecture, </a:t>
            </a:r>
          </a:p>
          <a:p>
            <a:pPr lvl="1"/>
            <a:r>
              <a:rPr lang="en-GB" dirty="0"/>
              <a:t>2 for devices based on the </a:t>
            </a:r>
            <a:r>
              <a:rPr lang="en-GB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Fermi</a:t>
            </a:r>
            <a:r>
              <a:rPr lang="en-GB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GB" dirty="0"/>
              <a:t>architecture, and </a:t>
            </a:r>
          </a:p>
          <a:p>
            <a:pPr lvl="1"/>
            <a:r>
              <a:rPr lang="en-GB" dirty="0"/>
              <a:t>1 for devices based on the </a:t>
            </a:r>
            <a:r>
              <a:rPr lang="en-GB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Tesla</a:t>
            </a:r>
            <a:r>
              <a:rPr lang="en-GB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GB" dirty="0"/>
              <a:t>architecture.</a:t>
            </a:r>
          </a:p>
          <a:p>
            <a:r>
              <a:rPr lang="en-GB" dirty="0"/>
              <a:t>The minor revision number corresponds to an incremental improvement to the core architecture, possibly including new features.</a:t>
            </a:r>
          </a:p>
          <a:p>
            <a:r>
              <a:rPr lang="en-GB" dirty="0">
                <a:hlinkClick r:id="rId2"/>
              </a:rPr>
              <a:t>CUDA-Enabled GPUs</a:t>
            </a:r>
            <a:r>
              <a:rPr lang="en-GB" dirty="0"/>
              <a:t> lists of all CUDA-enabled devices along with their compute capability. </a:t>
            </a:r>
          </a:p>
        </p:txBody>
      </p:sp>
    </p:spTree>
    <p:extLst>
      <p:ext uri="{BB962C8B-B14F-4D97-AF65-F5344CB8AC3E}">
        <p14:creationId xmlns:p14="http://schemas.microsoft.com/office/powerpoint/2010/main" val="37960829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CUDA C Runtime: Device Memory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30198" y="1417638"/>
            <a:ext cx="8585201" cy="4525963"/>
          </a:xfrm>
        </p:spPr>
        <p:txBody>
          <a:bodyPr/>
          <a:lstStyle/>
          <a:p>
            <a:r>
              <a:rPr lang="en-GB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Device memory can be allocated either as </a:t>
            </a:r>
            <a:r>
              <a:rPr lang="en-GB" i="1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linear memory </a:t>
            </a:r>
            <a:r>
              <a:rPr lang="en-GB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or as </a:t>
            </a:r>
            <a:r>
              <a:rPr lang="en-GB" i="1" dirty="0">
                <a:solidFill>
                  <a:srgbClr val="F7964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CUDA arrays</a:t>
            </a:r>
            <a:r>
              <a:rPr lang="en-GB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.</a:t>
            </a:r>
          </a:p>
          <a:p>
            <a:r>
              <a:rPr lang="en-GB" dirty="0">
                <a:solidFill>
                  <a:srgbClr val="F7964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Linear memory</a:t>
            </a:r>
            <a:r>
              <a:rPr lang="en-GB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: </a:t>
            </a:r>
          </a:p>
          <a:p>
            <a:pPr lvl="1"/>
            <a:r>
              <a:rPr lang="en-GB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exists on the device in a 40-bit address space of devices of compute capability 2.x</a:t>
            </a:r>
          </a:p>
          <a:p>
            <a:pPr lvl="1"/>
            <a:r>
              <a:rPr lang="en-GB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 New"/>
                <a:cs typeface="Courier New"/>
                <a:hlinkClick r:id="rId2"/>
              </a:rPr>
              <a:t>cudaMalloc</a:t>
            </a:r>
            <a:r>
              <a:rPr lang="en-GB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 New"/>
                <a:cs typeface="Courier New"/>
              </a:rPr>
              <a:t>()</a:t>
            </a:r>
            <a:r>
              <a:rPr lang="en-GB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</a:t>
            </a:r>
            <a:r>
              <a:rPr lang="en-GB" b="1" dirty="0" err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 New"/>
                <a:cs typeface="Courier New"/>
              </a:rPr>
              <a:t>cudaFree</a:t>
            </a:r>
            <a:r>
              <a:rPr lang="en-GB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 New"/>
                <a:cs typeface="Courier New"/>
              </a:rPr>
              <a:t>()</a:t>
            </a:r>
            <a:r>
              <a:rPr lang="en-GB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</a:t>
            </a:r>
            <a:r>
              <a:rPr lang="en-GB" b="1" dirty="0" err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 New"/>
                <a:cs typeface="Courier New"/>
              </a:rPr>
              <a:t>cudaMemcpy</a:t>
            </a:r>
            <a:r>
              <a:rPr lang="en-GB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 New"/>
                <a:cs typeface="Courier New"/>
              </a:rPr>
              <a:t>()</a:t>
            </a:r>
          </a:p>
          <a:p>
            <a:pPr lvl="1"/>
            <a:r>
              <a:rPr lang="en-GB" b="1" dirty="0" err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 New"/>
                <a:cs typeface="Courier New"/>
              </a:rPr>
              <a:t>cudaMallocPitch</a:t>
            </a:r>
            <a:r>
              <a:rPr lang="en-GB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 New"/>
                <a:cs typeface="Courier New"/>
              </a:rPr>
              <a:t>()</a:t>
            </a:r>
            <a:r>
              <a:rPr lang="en-GB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</a:t>
            </a:r>
            <a:r>
              <a:rPr lang="en-GB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 New"/>
                <a:cs typeface="Courier New"/>
              </a:rPr>
              <a:t>cudaMalloc3D()</a:t>
            </a:r>
          </a:p>
          <a:p>
            <a:r>
              <a:rPr lang="en-GB" dirty="0">
                <a:solidFill>
                  <a:srgbClr val="F7964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CUDA arrays </a:t>
            </a:r>
            <a:r>
              <a:rPr lang="en-GB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are opaque memory layouts optimized for texture fetching</a:t>
            </a:r>
            <a:endParaRPr lang="en-GB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1702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malloc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875" y="1600200"/>
            <a:ext cx="6685559" cy="452596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CUDA C Runtime: Device Memory</a:t>
            </a:r>
          </a:p>
        </p:txBody>
      </p:sp>
    </p:spTree>
    <p:extLst>
      <p:ext uri="{BB962C8B-B14F-4D97-AF65-F5344CB8AC3E}">
        <p14:creationId xmlns:p14="http://schemas.microsoft.com/office/powerpoint/2010/main" val="3682956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noProof="0"/>
              <a:t>Transistors for processing</a:t>
            </a:r>
          </a:p>
        </p:txBody>
      </p:sp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76AB65F9-B7A4-9F9A-984D-DE869A441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07645"/>
            <a:ext cx="8229600" cy="4032504"/>
          </a:xfrm>
          <a:prstGeom prst="rect">
            <a:avLst/>
          </a:prstGeom>
          <a:noFill/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CA0CD1F-DF31-2B47-B9C0-AAD6CC852762}" type="slidenum">
              <a:rPr lang="es-ES" smtClean="0"/>
              <a:pPr>
                <a:spcAft>
                  <a:spcPts val="600"/>
                </a:spcAft>
              </a:pPr>
              <a:t>5</a:t>
            </a:fld>
            <a:endParaRPr lang="es-ES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3F3F3BF3-F38C-372F-444C-BE92E3CA814A}"/>
              </a:ext>
            </a:extLst>
          </p:cNvPr>
          <p:cNvSpPr txBox="1"/>
          <p:nvPr/>
        </p:nvSpPr>
        <p:spPr>
          <a:xfrm>
            <a:off x="2795753" y="5449826"/>
            <a:ext cx="7966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                                  Control</a:t>
            </a:r>
          </a:p>
          <a:p>
            <a:r>
              <a:rPr lang="es-ES" dirty="0"/>
              <a:t>                                   </a:t>
            </a:r>
          </a:p>
          <a:p>
            <a:r>
              <a:rPr lang="es-ES" dirty="0"/>
              <a:t>                                   Computing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200D0F11-D6B4-2DB5-6D13-32558F73AA3B}"/>
              </a:ext>
            </a:extLst>
          </p:cNvPr>
          <p:cNvSpPr/>
          <p:nvPr/>
        </p:nvSpPr>
        <p:spPr>
          <a:xfrm>
            <a:off x="3352800" y="5427977"/>
            <a:ext cx="945931" cy="366969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B4B39BA9-F8FC-1368-7C4D-BCEAFFAB1F4F}"/>
              </a:ext>
            </a:extLst>
          </p:cNvPr>
          <p:cNvSpPr/>
          <p:nvPr/>
        </p:nvSpPr>
        <p:spPr>
          <a:xfrm>
            <a:off x="3352800" y="5984338"/>
            <a:ext cx="945931" cy="366969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1051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Reasons for GPGPU Computing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noProof="0" dirty="0"/>
              <a:t>Well-suited if there is </a:t>
            </a:r>
            <a:r>
              <a:rPr lang="en-US" sz="2400" noProof="0" dirty="0">
                <a:solidFill>
                  <a:srgbClr val="F79646"/>
                </a:solidFill>
              </a:rPr>
              <a:t>high arithmetic intensity </a:t>
            </a:r>
            <a:r>
              <a:rPr lang="en-US" sz="2400" noProof="0" dirty="0"/>
              <a:t>and </a:t>
            </a:r>
            <a:r>
              <a:rPr lang="en-US" sz="2400" noProof="0" dirty="0">
                <a:solidFill>
                  <a:srgbClr val="F79646"/>
                </a:solidFill>
              </a:rPr>
              <a:t>high ratio arithmetic operations/memory operations</a:t>
            </a:r>
            <a:r>
              <a:rPr lang="en-US" sz="2400" noProof="0" dirty="0"/>
              <a:t>.</a:t>
            </a:r>
          </a:p>
          <a:p>
            <a:pPr lvl="1"/>
            <a:r>
              <a:rPr lang="en-US" noProof="0" dirty="0"/>
              <a:t>Example: O(n</a:t>
            </a:r>
            <a:r>
              <a:rPr lang="en-US" baseline="30000" noProof="0" dirty="0"/>
              <a:t>3</a:t>
            </a:r>
            <a:r>
              <a:rPr lang="en-US" noProof="0" dirty="0"/>
              <a:t>) flops like Matrix-Multiplication.</a:t>
            </a:r>
          </a:p>
          <a:p>
            <a:r>
              <a:rPr lang="en-US" sz="2400" noProof="0" dirty="0"/>
              <a:t>Because the same program is executed for each data element, there is a </a:t>
            </a:r>
            <a:r>
              <a:rPr lang="en-US" sz="2400" noProof="0" dirty="0">
                <a:solidFill>
                  <a:srgbClr val="F79646"/>
                </a:solidFill>
              </a:rPr>
              <a:t>lower requirement for sophisticated flow control.</a:t>
            </a:r>
            <a:endParaRPr lang="en-US" sz="2400" noProof="0" dirty="0"/>
          </a:p>
          <a:p>
            <a:pPr lvl="1"/>
            <a:r>
              <a:rPr lang="en-US" noProof="0" dirty="0"/>
              <a:t>no branch prediction and no speculative execution.</a:t>
            </a:r>
          </a:p>
          <a:p>
            <a:r>
              <a:rPr lang="en-US" sz="2400" noProof="0" dirty="0"/>
              <a:t>Because it is executed on many data elements and has high arithmetic intensity, the </a:t>
            </a:r>
            <a:r>
              <a:rPr lang="en-US" sz="2400" noProof="0" dirty="0">
                <a:solidFill>
                  <a:srgbClr val="F79646"/>
                </a:solidFill>
              </a:rPr>
              <a:t>memory access latency can be hidden </a:t>
            </a:r>
            <a:r>
              <a:rPr lang="en-US" sz="2400" noProof="0" dirty="0"/>
              <a:t>with calculations instead of big data caches.</a:t>
            </a:r>
          </a:p>
          <a:p>
            <a:pPr marL="0" indent="0">
              <a:buNone/>
            </a:pPr>
            <a:endParaRPr lang="en-US" sz="2400" noProof="0" dirty="0"/>
          </a:p>
          <a:p>
            <a:pPr marL="0" indent="0">
              <a:buNone/>
            </a:pPr>
            <a:endParaRPr lang="en-US" noProof="0" dirty="0">
              <a:solidFill>
                <a:srgbClr val="F79646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0CD1F-DF31-2B47-B9C0-AAD6CC852762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447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Reasons for GPGPU Computing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88862"/>
          </a:xfrm>
        </p:spPr>
        <p:txBody>
          <a:bodyPr>
            <a:normAutofit/>
          </a:bodyPr>
          <a:lstStyle/>
          <a:p>
            <a:r>
              <a:rPr lang="en-US" sz="2400" noProof="0"/>
              <a:t>GPU is especially well-suited to address problems that can be expressed as </a:t>
            </a:r>
            <a:r>
              <a:rPr lang="en-US" sz="2400" noProof="0">
                <a:solidFill>
                  <a:srgbClr val="F79646"/>
                </a:solidFill>
              </a:rPr>
              <a:t>data-parallel computation </a:t>
            </a:r>
            <a:r>
              <a:rPr lang="en-US" sz="2400" noProof="0"/>
              <a:t>and process </a:t>
            </a:r>
            <a:r>
              <a:rPr lang="en-US" sz="2400" noProof="0">
                <a:solidFill>
                  <a:srgbClr val="F79646"/>
                </a:solidFill>
              </a:rPr>
              <a:t>large data sets 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0CD1F-DF31-2B47-B9C0-AAD6CC852762}" type="slidenum">
              <a:rPr lang="es-ES" smtClean="0"/>
              <a:t>7</a:t>
            </a:fld>
            <a:endParaRPr lang="es-ES" dirty="0"/>
          </a:p>
        </p:txBody>
      </p:sp>
      <p:pic>
        <p:nvPicPr>
          <p:cNvPr id="6" name="Imagen 5" descr="pictur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801" y="2816632"/>
            <a:ext cx="3847999" cy="340154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297513" y="4060408"/>
            <a:ext cx="3380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entury"/>
                <a:cs typeface="Century"/>
              </a:rPr>
              <a:t>Mesh representing the discretization of a bone for prediction of bone strength and osteoporosis disease.  It consists of 30 x 10</a:t>
            </a:r>
            <a:r>
              <a:rPr lang="en-GB" sz="1600" baseline="30000" dirty="0">
                <a:latin typeface="Century"/>
                <a:cs typeface="Century"/>
              </a:rPr>
              <a:t>6</a:t>
            </a:r>
            <a:r>
              <a:rPr lang="en-GB" sz="1600" dirty="0">
                <a:latin typeface="Century"/>
                <a:cs typeface="Century"/>
              </a:rPr>
              <a:t> cubical elements.</a:t>
            </a:r>
          </a:p>
        </p:txBody>
      </p:sp>
    </p:spTree>
    <p:extLst>
      <p:ext uri="{BB962C8B-B14F-4D97-AF65-F5344CB8AC3E}">
        <p14:creationId xmlns:p14="http://schemas.microsoft.com/office/powerpoint/2010/main" val="225930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noProof="0"/>
              <a:t>CUDA</a:t>
            </a:r>
            <a:r>
              <a:rPr lang="en-US" sz="2800" baseline="30000" noProof="0"/>
              <a:t>TM</a:t>
            </a:r>
            <a:r>
              <a:rPr lang="en-US" sz="2800" noProof="0"/>
              <a:t>: a General-Purpose Parallel Computing Architecture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noProof="0"/>
              <a:t>In November 2006, NVIDIA introduced </a:t>
            </a:r>
            <a:r>
              <a:rPr lang="en-US" sz="2400" noProof="0">
                <a:solidFill>
                  <a:srgbClr val="F79646"/>
                </a:solidFill>
              </a:rPr>
              <a:t>CUDA</a:t>
            </a:r>
            <a:r>
              <a:rPr lang="en-US" sz="2400" baseline="30000" noProof="0">
                <a:solidFill>
                  <a:srgbClr val="F79646"/>
                </a:solidFill>
              </a:rPr>
              <a:t>TM </a:t>
            </a:r>
            <a:r>
              <a:rPr lang="en-US" sz="2400" noProof="0"/>
              <a:t>(</a:t>
            </a:r>
            <a:r>
              <a:rPr lang="en-US" sz="2400" noProof="0">
                <a:solidFill>
                  <a:srgbClr val="F79646"/>
                </a:solidFill>
              </a:rPr>
              <a:t>C</a:t>
            </a:r>
            <a:r>
              <a:rPr lang="en-US" sz="2400" noProof="0"/>
              <a:t>ompute </a:t>
            </a:r>
            <a:r>
              <a:rPr lang="en-US" sz="2400" noProof="0">
                <a:solidFill>
                  <a:srgbClr val="F79646"/>
                </a:solidFill>
              </a:rPr>
              <a:t>U</a:t>
            </a:r>
            <a:r>
              <a:rPr lang="en-US" sz="2400" noProof="0"/>
              <a:t>nified </a:t>
            </a:r>
            <a:r>
              <a:rPr lang="en-US" sz="2400" noProof="0">
                <a:solidFill>
                  <a:srgbClr val="F79646"/>
                </a:solidFill>
              </a:rPr>
              <a:t>D</a:t>
            </a:r>
            <a:r>
              <a:rPr lang="en-US" sz="2400" noProof="0"/>
              <a:t>evice </a:t>
            </a:r>
            <a:r>
              <a:rPr lang="en-US" sz="2400" noProof="0">
                <a:solidFill>
                  <a:srgbClr val="F79646"/>
                </a:solidFill>
              </a:rPr>
              <a:t>A</a:t>
            </a:r>
            <a:r>
              <a:rPr lang="en-US" sz="2400" noProof="0"/>
              <a:t>rchitecture):</a:t>
            </a:r>
            <a:endParaRPr lang="en-US" sz="2400" baseline="30000" noProof="0">
              <a:solidFill>
                <a:srgbClr val="F79646"/>
              </a:solidFill>
            </a:endParaRPr>
          </a:p>
          <a:p>
            <a:pPr lvl="1"/>
            <a:r>
              <a:rPr lang="en-US" noProof="0"/>
              <a:t>New parallel </a:t>
            </a:r>
            <a:r>
              <a:rPr lang="en-US" noProof="0">
                <a:solidFill>
                  <a:srgbClr val="F79646"/>
                </a:solidFill>
              </a:rPr>
              <a:t>Programming Model</a:t>
            </a:r>
          </a:p>
          <a:p>
            <a:pPr lvl="1"/>
            <a:r>
              <a:rPr lang="en-US" noProof="0"/>
              <a:t>a general purpose parallel computing platform (new </a:t>
            </a:r>
            <a:r>
              <a:rPr lang="en-US" noProof="0">
                <a:solidFill>
                  <a:srgbClr val="F79646"/>
                </a:solidFill>
              </a:rPr>
              <a:t>Instruction Set Architecture</a:t>
            </a:r>
            <a:r>
              <a:rPr lang="en-US" noProof="0">
                <a:solidFill>
                  <a:srgbClr val="000000"/>
                </a:solidFill>
              </a:rPr>
              <a:t>)</a:t>
            </a:r>
            <a:endParaRPr lang="en-US" sz="2400" baseline="30000" noProof="0">
              <a:solidFill>
                <a:srgbClr val="000000"/>
              </a:solidFill>
            </a:endParaRPr>
          </a:p>
          <a:p>
            <a:r>
              <a:rPr lang="en-US" noProof="0"/>
              <a:t>CUDA uses </a:t>
            </a:r>
            <a:r>
              <a:rPr lang="en-US" noProof="0">
                <a:solidFill>
                  <a:srgbClr val="F79646"/>
                </a:solidFill>
              </a:rPr>
              <a:t>C</a:t>
            </a:r>
            <a:r>
              <a:rPr lang="en-US" noProof="0"/>
              <a:t> as a high-level programming language</a:t>
            </a:r>
          </a:p>
          <a:p>
            <a:endParaRPr lang="en-US" noProof="0">
              <a:solidFill>
                <a:srgbClr val="F79646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0CD1F-DF31-2B47-B9C0-AAD6CC852762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450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noProof="0"/>
              <a:t>CUDA</a:t>
            </a:r>
            <a:r>
              <a:rPr lang="en-US" baseline="30000" noProof="0"/>
              <a:t>TM</a:t>
            </a:r>
            <a:r>
              <a:rPr lang="en-US" noProof="0"/>
              <a:t>: a General-Purpose Parallel Computing Architecture</a:t>
            </a:r>
          </a:p>
        </p:txBody>
      </p:sp>
      <p:pic>
        <p:nvPicPr>
          <p:cNvPr id="4" name="Imagen 3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A5688DBC-3E8B-650C-61B3-E88AE530B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626" y="1600200"/>
            <a:ext cx="5262747" cy="4525963"/>
          </a:xfrm>
          <a:prstGeom prst="rect">
            <a:avLst/>
          </a:prstGeom>
          <a:noFill/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CA0CD1F-DF31-2B47-B9C0-AAD6CC852762}" type="slidenum">
              <a:rPr lang="es-ES" smtClean="0"/>
              <a:pPr>
                <a:spcAft>
                  <a:spcPts val="600"/>
                </a:spcAft>
              </a:pPr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98027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Negro .thmx</Template>
  <TotalTime>6498</TotalTime>
  <Words>3628</Words>
  <Application>Microsoft Macintosh PowerPoint</Application>
  <PresentationFormat>Presentación en pantalla (4:3)</PresentationFormat>
  <Paragraphs>525</Paragraphs>
  <Slides>44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0" baseType="lpstr">
      <vt:lpstr>Arial</vt:lpstr>
      <vt:lpstr>Calibri</vt:lpstr>
      <vt:lpstr>Century</vt:lpstr>
      <vt:lpstr>Courier</vt:lpstr>
      <vt:lpstr>Courier New</vt:lpstr>
      <vt:lpstr>Tema de Office</vt:lpstr>
      <vt:lpstr>El Modelo de Programación de CUDA</vt:lpstr>
      <vt:lpstr>CUDA_C_Programming_Guide</vt:lpstr>
      <vt:lpstr>Motivation: Impressive Gflops?</vt:lpstr>
      <vt:lpstr>Motivation: Impressive Bandwidth?</vt:lpstr>
      <vt:lpstr>Transistors for processing</vt:lpstr>
      <vt:lpstr>Reasons for GPGPU Computing</vt:lpstr>
      <vt:lpstr>Reasons for GPGPU Computing</vt:lpstr>
      <vt:lpstr>CUDATM: a General-Purpose Parallel Computing Architecture</vt:lpstr>
      <vt:lpstr>CUDATM: a General-Purpose Parallel Computing Architecture</vt:lpstr>
      <vt:lpstr>CUDATM: a General-Purpose Parallel Computing Architecture</vt:lpstr>
      <vt:lpstr>CUDATM: a General-Purpose Parallel Computing Architecture</vt:lpstr>
      <vt:lpstr>CUDATM: a General-Purpose Parallel Computing Architecture</vt:lpstr>
      <vt:lpstr>Presentación de PowerPoint</vt:lpstr>
      <vt:lpstr>CUDATM: a General-Purpose Parallel Computing Architecture</vt:lpstr>
      <vt:lpstr>Matlab and GPUs</vt:lpstr>
      <vt:lpstr>CUDATM: a General-Purpose Parallel Computing Architecture</vt:lpstr>
      <vt:lpstr>CUDATM: a General-Purpose Parallel Computing Architecture</vt:lpstr>
      <vt:lpstr>A Scalable Programming Model</vt:lpstr>
      <vt:lpstr>Presentación de PowerPoint</vt:lpstr>
      <vt:lpstr>Kernels</vt:lpstr>
      <vt:lpstr>Kernels</vt:lpstr>
      <vt:lpstr>Kernels</vt:lpstr>
      <vt:lpstr>Thread Hierarchy</vt:lpstr>
      <vt:lpstr>Thread Hierarchy</vt:lpstr>
      <vt:lpstr>Thread Hierarchy</vt:lpstr>
      <vt:lpstr>Thread Hierarchy</vt:lpstr>
      <vt:lpstr>CUDA Language</vt:lpstr>
      <vt:lpstr>Thread and block IDs</vt:lpstr>
      <vt:lpstr>CUDA Kernels</vt:lpstr>
      <vt:lpstr>Organization of concurrent threads</vt:lpstr>
      <vt:lpstr>Thread Blocks</vt:lpstr>
      <vt:lpstr>Example: matrix sum C = A + B</vt:lpstr>
      <vt:lpstr>Example: matrix sum C = A + B</vt:lpstr>
      <vt:lpstr>Example: matrix sum C = A + B</vt:lpstr>
      <vt:lpstr>Example: matrix sum C = A + B</vt:lpstr>
      <vt:lpstr>Example: linear array sum z = x + y</vt:lpstr>
      <vt:lpstr>Example: c = A * v</vt:lpstr>
      <vt:lpstr>Example: c = A * v</vt:lpstr>
      <vt:lpstr>Example: c = A * v</vt:lpstr>
      <vt:lpstr>Design Goals</vt:lpstr>
      <vt:lpstr>Heterogeneous Programming</vt:lpstr>
      <vt:lpstr>Compute Capability</vt:lpstr>
      <vt:lpstr>CUDA C Runtime: Device Memory</vt:lpstr>
      <vt:lpstr>CUDA C Runtime: Device Memory</vt:lpstr>
    </vt:vector>
  </TitlesOfParts>
  <Company>DSIC-UPV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CUDA Programming Model</dc:title>
  <dc:creator>Pedro Alonso Jordá</dc:creator>
  <cp:lastModifiedBy>Adrian Castello Gimeno</cp:lastModifiedBy>
  <cp:revision>392</cp:revision>
  <cp:lastPrinted>2015-04-28T14:49:16Z</cp:lastPrinted>
  <dcterms:created xsi:type="dcterms:W3CDTF">2012-02-15T10:04:18Z</dcterms:created>
  <dcterms:modified xsi:type="dcterms:W3CDTF">2025-11-25T14:28:45Z</dcterms:modified>
</cp:coreProperties>
</file>